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5"/>
  </p:notesMasterIdLst>
  <p:sldIdLst>
    <p:sldId id="256" r:id="rId2"/>
    <p:sldId id="273" r:id="rId3"/>
    <p:sldId id="278" r:id="rId4"/>
    <p:sldId id="280" r:id="rId5"/>
    <p:sldId id="290" r:id="rId6"/>
    <p:sldId id="289" r:id="rId7"/>
    <p:sldId id="291" r:id="rId8"/>
    <p:sldId id="285" r:id="rId9"/>
    <p:sldId id="284" r:id="rId10"/>
    <p:sldId id="287" r:id="rId11"/>
    <p:sldId id="292" r:id="rId12"/>
    <p:sldId id="293" r:id="rId13"/>
    <p:sldId id="281" r:id="rId14"/>
  </p:sldIdLst>
  <p:sldSz cx="12192000" cy="6858000"/>
  <p:notesSz cx="6858000" cy="9144000"/>
  <p:embeddedFontLst>
    <p:embeddedFont>
      <p:font typeface="Cambria Math" panose="02040503050406030204" pitchFamily="18" charset="0"/>
      <p:regular r:id="rId16"/>
    </p:embeddedFont>
    <p:embeddedFont>
      <p:font typeface="Futura Std Book" panose="020B0802020204020204" charset="0"/>
      <p:bold r:id="rId17"/>
    </p:embeddedFont>
    <p:embeddedFont>
      <p:font typeface="맑은 고딕" panose="020B0503020000020004" pitchFamily="50" charset="-127"/>
      <p:regular r:id="rId18"/>
      <p:bold r:id="rId1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88A"/>
    <a:srgbClr val="FFFFFF"/>
    <a:srgbClr val="E7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ln w="38100" cap="rnd">
              <a:solidFill>
                <a:srgbClr val="00588A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38100">
                <a:solidFill>
                  <a:srgbClr val="00588A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7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Sheet1!$A$3:$A$9</c:f>
              <c:numCache>
                <c:formatCode>General</c:formatCode>
                <c:ptCount val="7"/>
                <c:pt idx="0">
                  <c:v>1990</c:v>
                </c:pt>
                <c:pt idx="1">
                  <c:v>2000</c:v>
                </c:pt>
                <c:pt idx="2">
                  <c:v>2002</c:v>
                </c:pt>
                <c:pt idx="3">
                  <c:v>2020</c:v>
                </c:pt>
                <c:pt idx="4">
                  <c:v>2030</c:v>
                </c:pt>
                <c:pt idx="5">
                  <c:v>2040</c:v>
                </c:pt>
                <c:pt idx="6">
                  <c:v>2050</c:v>
                </c:pt>
              </c:numCache>
            </c:numRef>
          </c:cat>
          <c:val>
            <c:numRef>
              <c:f>Sheet1!$B$3:$B$9</c:f>
              <c:numCache>
                <c:formatCode>General</c:formatCode>
                <c:ptCount val="7"/>
                <c:pt idx="0">
                  <c:v>5.0999999999999996</c:v>
                </c:pt>
                <c:pt idx="1">
                  <c:v>7.2</c:v>
                </c:pt>
                <c:pt idx="2">
                  <c:v>11.8</c:v>
                </c:pt>
                <c:pt idx="3">
                  <c:v>15.7</c:v>
                </c:pt>
                <c:pt idx="4">
                  <c:v>24.3</c:v>
                </c:pt>
                <c:pt idx="5">
                  <c:v>32.299999999999997</c:v>
                </c:pt>
                <c:pt idx="6">
                  <c:v>37.4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944-4EA5-B683-2C602E438B8E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1871321919"/>
        <c:axId val="21470047"/>
      </c:lineChart>
      <c:catAx>
        <c:axId val="18713219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1470047"/>
        <c:crosses val="autoZero"/>
        <c:auto val="1"/>
        <c:lblAlgn val="ctr"/>
        <c:lblOffset val="100"/>
        <c:noMultiLvlLbl val="0"/>
      </c:catAx>
      <c:valAx>
        <c:axId val="21470047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871321919"/>
        <c:crosses val="autoZero"/>
        <c:crossBetween val="between"/>
      </c:valAx>
      <c:spPr>
        <a:solidFill>
          <a:schemeClr val="bg1"/>
        </a:solidFill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전체 진료비</c:v>
                </c:pt>
              </c:strCache>
            </c:strRef>
          </c:tx>
          <c:spPr>
            <a:solidFill>
              <a:srgbClr val="00588A"/>
            </a:solidFill>
            <a:ln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2013</c:v>
                </c:pt>
                <c:pt idx="1">
                  <c:v>2014</c:v>
                </c:pt>
                <c:pt idx="2">
                  <c:v>2015</c:v>
                </c:pt>
                <c:pt idx="3">
                  <c:v>2016</c:v>
                </c:pt>
                <c:pt idx="4">
                  <c:v>2017</c:v>
                </c:pt>
              </c:numCache>
            </c:numRef>
          </c:cat>
          <c:val>
            <c:numRef>
              <c:f>Sheet1!$B$2:$B$6</c:f>
              <c:numCache>
                <c:formatCode>#,##0</c:formatCode>
                <c:ptCount val="5"/>
                <c:pt idx="0">
                  <c:v>507426</c:v>
                </c:pt>
                <c:pt idx="1">
                  <c:v>545275</c:v>
                </c:pt>
                <c:pt idx="2">
                  <c:v>580170</c:v>
                </c:pt>
                <c:pt idx="3">
                  <c:v>646623</c:v>
                </c:pt>
                <c:pt idx="4">
                  <c:v>696271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ABB-4FA2-B052-44BEB622CCD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65세 이상 진료비</c:v>
                </c:pt>
              </c:strCache>
            </c:strRef>
          </c:tx>
          <c:spPr>
            <a:solidFill>
              <a:schemeClr val="bg2">
                <a:lumMod val="50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2013</c:v>
                </c:pt>
                <c:pt idx="1">
                  <c:v>2014</c:v>
                </c:pt>
                <c:pt idx="2">
                  <c:v>2015</c:v>
                </c:pt>
                <c:pt idx="3">
                  <c:v>2016</c:v>
                </c:pt>
                <c:pt idx="4">
                  <c:v>2017</c:v>
                </c:pt>
              </c:numCache>
            </c:numRef>
          </c:cat>
          <c:val>
            <c:numRef>
              <c:f>Sheet1!$C$2:$C$6</c:f>
              <c:numCache>
                <c:formatCode>#,##0</c:formatCode>
                <c:ptCount val="5"/>
                <c:pt idx="0">
                  <c:v>175283</c:v>
                </c:pt>
                <c:pt idx="1">
                  <c:v>193551</c:v>
                </c:pt>
                <c:pt idx="2">
                  <c:v>213615</c:v>
                </c:pt>
                <c:pt idx="3">
                  <c:v>245643</c:v>
                </c:pt>
                <c:pt idx="4">
                  <c:v>271357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ABB-4FA2-B052-44BEB622CCD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0864751"/>
        <c:axId val="116369391"/>
      </c:barChart>
      <c:catAx>
        <c:axId val="2086475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5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16369391"/>
        <c:crosses val="autoZero"/>
        <c:auto val="1"/>
        <c:lblAlgn val="ctr"/>
        <c:lblOffset val="100"/>
        <c:noMultiLvlLbl val="0"/>
      </c:catAx>
      <c:valAx>
        <c:axId val="116369391"/>
        <c:scaling>
          <c:orientation val="minMax"/>
        </c:scaling>
        <c:delete val="0"/>
        <c:axPos val="l"/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5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0864751"/>
        <c:crosses val="autoZero"/>
        <c:crossBetween val="between"/>
      </c:valAx>
      <c:spPr>
        <a:solidFill>
          <a:schemeClr val="bg1"/>
        </a:solidFill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7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ln w="38100" cap="rnd">
              <a:solidFill>
                <a:srgbClr val="00588A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38100">
                <a:solidFill>
                  <a:srgbClr val="00588A"/>
                </a:solidFill>
              </a:ln>
              <a:effectLst/>
            </c:spPr>
          </c:marker>
          <c:dLbls>
            <c:dLbl>
              <c:idx val="0"/>
              <c:layout>
                <c:manualLayout>
                  <c:x val="-6.1070794396714118E-2"/>
                  <c:y val="-9.315457257588064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9228-4440-B778-7B2464229FB5}"/>
                </c:ext>
              </c:extLst>
            </c:dLbl>
            <c:dLbl>
              <c:idx val="1"/>
              <c:layout>
                <c:manualLayout>
                  <c:x val="-6.1070794396714118E-2"/>
                  <c:y val="-9.3154572575880668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9228-4440-B778-7B2464229FB5}"/>
                </c:ext>
              </c:extLst>
            </c:dLbl>
            <c:dLbl>
              <c:idx val="2"/>
              <c:layout>
                <c:manualLayout>
                  <c:x val="-6.1070794396714076E-2"/>
                  <c:y val="-9.315457257588064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9228-4440-B778-7B2464229FB5}"/>
                </c:ext>
              </c:extLst>
            </c:dLbl>
            <c:dLbl>
              <c:idx val="3"/>
              <c:layout>
                <c:manualLayout>
                  <c:x val="-6.5626603052750518E-2"/>
                  <c:y val="-9.315457257588064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9228-4440-B778-7B2464229FB5}"/>
                </c:ext>
              </c:extLst>
            </c:dLbl>
            <c:dLbl>
              <c:idx val="4"/>
              <c:layout>
                <c:manualLayout>
                  <c:x val="-5.3747421663408249E-2"/>
                  <c:y val="-8.4685975068982414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9228-4440-B778-7B2464229FB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7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Sheet1!$A$2:$A$6</c:f>
              <c:numCache>
                <c:formatCode>General</c:formatCode>
                <c:ptCount val="5"/>
                <c:pt idx="0">
                  <c:v>2013</c:v>
                </c:pt>
                <c:pt idx="1">
                  <c:v>2014</c:v>
                </c:pt>
                <c:pt idx="2">
                  <c:v>2015</c:v>
                </c:pt>
                <c:pt idx="3">
                  <c:v>2016</c:v>
                </c:pt>
                <c:pt idx="4">
                  <c:v>2017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6.8</c:v>
                </c:pt>
                <c:pt idx="1">
                  <c:v>7.1</c:v>
                </c:pt>
                <c:pt idx="2">
                  <c:v>7.5</c:v>
                </c:pt>
                <c:pt idx="3">
                  <c:v>7.8</c:v>
                </c:pt>
                <c:pt idx="4">
                  <c:v>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9228-4440-B778-7B2464229FB5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1317115264"/>
        <c:axId val="1112126000"/>
      </c:lineChart>
      <c:catAx>
        <c:axId val="13171152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5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112126000"/>
        <c:crosses val="autoZero"/>
        <c:auto val="1"/>
        <c:lblAlgn val="ctr"/>
        <c:lblOffset val="100"/>
        <c:noMultiLvlLbl val="0"/>
      </c:catAx>
      <c:valAx>
        <c:axId val="111212600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5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317115264"/>
        <c:crosses val="autoZero"/>
        <c:crossBetween val="between"/>
      </c:valAx>
      <c:spPr>
        <a:solidFill>
          <a:schemeClr val="bg1"/>
        </a:solidFill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rgbClr val="00588A"/>
            </a:solidFill>
            <a:ln>
              <a:solidFill>
                <a:srgbClr val="00588A"/>
              </a:solidFill>
            </a:ln>
            <a:effectLst/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2012</c:v>
                </c:pt>
                <c:pt idx="1">
                  <c:v>2015</c:v>
                </c:pt>
                <c:pt idx="2">
                  <c:v>2018</c:v>
                </c:pt>
                <c:pt idx="3">
                  <c:v>2020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27</c:v>
                </c:pt>
                <c:pt idx="1">
                  <c:v>39</c:v>
                </c:pt>
                <c:pt idx="2">
                  <c:v>56</c:v>
                </c:pt>
                <c:pt idx="3">
                  <c:v>72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517-48D3-B863-FFBB6BDDE08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327192480"/>
        <c:axId val="1325345232"/>
      </c:barChart>
      <c:catAx>
        <c:axId val="13271924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5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325345232"/>
        <c:crosses val="autoZero"/>
        <c:auto val="1"/>
        <c:lblAlgn val="ctr"/>
        <c:lblOffset val="100"/>
        <c:noMultiLvlLbl val="0"/>
      </c:catAx>
      <c:valAx>
        <c:axId val="132534523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5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327192480"/>
        <c:crosses val="autoZero"/>
        <c:crossBetween val="between"/>
      </c:valAx>
      <c:spPr>
        <a:solidFill>
          <a:schemeClr val="bg1"/>
        </a:solidFill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고혈압</c:v>
                </c:pt>
              </c:strCache>
            </c:strRef>
          </c:tx>
          <c:spPr>
            <a:solidFill>
              <a:srgbClr val="00588A"/>
            </a:solidFill>
            <a:ln>
              <a:noFill/>
            </a:ln>
            <a:effectLst/>
          </c:spPr>
          <c:invertIfNegative val="0"/>
          <c:cat>
            <c:numRef>
              <c:f>Sheet1!$A$2:$A$4</c:f>
              <c:numCache>
                <c:formatCode>General</c:formatCode>
                <c:ptCount val="3"/>
                <c:pt idx="0">
                  <c:v>2005</c:v>
                </c:pt>
                <c:pt idx="1">
                  <c:v>2010</c:v>
                </c:pt>
                <c:pt idx="2">
                  <c:v>2015</c:v>
                </c:pt>
              </c:numCache>
            </c:numRef>
          </c:cat>
          <c:val>
            <c:numRef>
              <c:f>Sheet1!$B$2:$B$4</c:f>
              <c:numCache>
                <c:formatCode>General</c:formatCode>
                <c:ptCount val="3"/>
                <c:pt idx="0">
                  <c:v>583</c:v>
                </c:pt>
                <c:pt idx="1">
                  <c:v>1161</c:v>
                </c:pt>
                <c:pt idx="2">
                  <c:v>1413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20E-4470-B1CB-654911C1E6F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당뇨</c:v>
                </c:pt>
              </c:strCache>
            </c:strRef>
          </c:tx>
          <c:spPr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Sheet1!$A$2:$A$4</c:f>
              <c:numCache>
                <c:formatCode>General</c:formatCode>
                <c:ptCount val="3"/>
                <c:pt idx="0">
                  <c:v>2005</c:v>
                </c:pt>
                <c:pt idx="1">
                  <c:v>2010</c:v>
                </c:pt>
                <c:pt idx="2">
                  <c:v>2015</c:v>
                </c:pt>
              </c:numCache>
            </c:numRef>
          </c:cat>
          <c:val>
            <c:numRef>
              <c:f>Sheet1!$C$2:$C$4</c:f>
              <c:numCache>
                <c:formatCode>General</c:formatCode>
                <c:ptCount val="3"/>
                <c:pt idx="0">
                  <c:v>301</c:v>
                </c:pt>
                <c:pt idx="1">
                  <c:v>601</c:v>
                </c:pt>
                <c:pt idx="2">
                  <c:v>856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20E-4470-B1CB-654911C1E6F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456554048"/>
        <c:axId val="1440616304"/>
      </c:barChart>
      <c:catAx>
        <c:axId val="14565540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7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440616304"/>
        <c:crosses val="autoZero"/>
        <c:auto val="1"/>
        <c:lblAlgn val="ctr"/>
        <c:lblOffset val="100"/>
        <c:noMultiLvlLbl val="0"/>
      </c:catAx>
      <c:valAx>
        <c:axId val="14406163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5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456554048"/>
        <c:crosses val="autoZero"/>
        <c:crossBetween val="between"/>
      </c:valAx>
      <c:spPr>
        <a:solidFill>
          <a:schemeClr val="bg1"/>
        </a:solidFill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007A18-9D95-4545-B167-A27A533D40A3}" type="datetimeFigureOut">
              <a:rPr lang="ko-KR" altLang="en-US" smtClean="0"/>
              <a:t>2019-05-15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F6B1F6-CEE9-41AE-9709-BFF0FC3BCA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45346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1121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600614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20253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고령화율 비중을 </a:t>
            </a:r>
            <a:r>
              <a:rPr lang="en-US" altLang="ko-KR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1970</a:t>
            </a:r>
            <a:r>
              <a:rPr lang="ko-KR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 기준 ‘</a:t>
            </a:r>
            <a:r>
              <a:rPr lang="en-US" altLang="ko-KR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1’</a:t>
            </a:r>
            <a:r>
              <a:rPr lang="ko-KR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설정하고 </a:t>
            </a:r>
            <a:r>
              <a:rPr lang="en-US" altLang="ko-KR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2013</a:t>
            </a:r>
            <a:r>
              <a:rPr lang="ko-KR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년까지의 증가규모를 비교할 때 우리나라는 </a:t>
            </a:r>
            <a:r>
              <a:rPr lang="en-US" altLang="ko-KR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4.0</a:t>
            </a:r>
            <a:r>
              <a:rPr lang="ko-KR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배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54602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55689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02914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27839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21096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638667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84182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2543C5-218E-4B68-A882-AD56415BF1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4954444-D041-48E5-BA20-1B6334B8E0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4A8F6B8-5CC5-4DF4-8488-ED3388570A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5DB7C-6749-465C-9106-5FF71F2C3744}" type="datetimeFigureOut">
              <a:rPr lang="ko-KR" altLang="en-US" smtClean="0"/>
              <a:t>2019-05-15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66AA961-8B28-4691-A5F8-9311E149A1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9A34743-41A2-4947-ABF0-AEF786004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3B4E16-3220-4097-ACE9-AA0F54F66F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2114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63977C-1C3E-409D-974C-179200D41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210100E-C437-4F04-BE7E-290FC16A4A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34C5E75-7A9D-4917-A50B-600F55D255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5DB7C-6749-465C-9106-5FF71F2C3744}" type="datetimeFigureOut">
              <a:rPr lang="ko-KR" altLang="en-US" smtClean="0"/>
              <a:t>2019-05-15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B0E3A09-B74E-4B2E-8802-75AA44A7C3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DBD3532-9DB8-46F9-977A-981FD50C3A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3B4E16-3220-4097-ACE9-AA0F54F66F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0047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6CDDCDC-E78E-4A8E-A7AE-2B361371192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D45A6CA-3997-42C9-A6E8-EDC97A2F80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C4F358E-BCB3-4FE3-897E-127C5BD5C3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5DB7C-6749-465C-9106-5FF71F2C3744}" type="datetimeFigureOut">
              <a:rPr lang="ko-KR" altLang="en-US" smtClean="0"/>
              <a:t>2019-05-15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0640B3E-83EC-4E37-8785-E43B3CC3E6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EB933C-5ED8-43BD-BE17-EF4934DE2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3B4E16-3220-4097-ACE9-AA0F54F66F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88269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11296612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/>
          </a:p>
        </p:txBody>
      </p:sp>
    </p:spTree>
    <p:extLst>
      <p:ext uri="{BB962C8B-B14F-4D97-AF65-F5344CB8AC3E}">
        <p14:creationId xmlns:p14="http://schemas.microsoft.com/office/powerpoint/2010/main" val="4045321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5BEB1F-84AC-4F2B-9651-AD081A0B41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A81687B-0C05-46B9-8DFB-475DE1E562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13E425A-79A5-4D64-B561-768B7E3F5D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5DB7C-6749-465C-9106-5FF71F2C3744}" type="datetimeFigureOut">
              <a:rPr lang="ko-KR" altLang="en-US" smtClean="0"/>
              <a:t>2019-05-15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E888AC9-72EC-4238-BA2A-B2F507996B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54C7B95-A435-4511-B1DC-8E31C795F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3B4E16-3220-4097-ACE9-AA0F54F66F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62724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32B0E3-3BCA-48C8-A775-3CCD7E51BD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137377C-2623-4B8D-8886-F23F329EB4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9E5144B-E412-45AF-BC43-1CBCA0FF63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5DB7C-6749-465C-9106-5FF71F2C3744}" type="datetimeFigureOut">
              <a:rPr lang="ko-KR" altLang="en-US" smtClean="0"/>
              <a:t>2019-05-15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BE0C5A7-5FCF-4181-B540-E1AE75502B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1471AC4-F507-4A1A-A8F9-AB9E1A079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3B4E16-3220-4097-ACE9-AA0F54F66F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29730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538C8C-5C28-48B6-ACA3-C350FD34B2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ABD2E9F-DED8-46D6-9843-D4FDAAF82A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4E5485C-E5A7-451E-A9C5-C532C983EF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02CB392-E0FA-4ED3-B89D-680D1146C3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5DB7C-6749-465C-9106-5FF71F2C3744}" type="datetimeFigureOut">
              <a:rPr lang="ko-KR" altLang="en-US" smtClean="0"/>
              <a:t>2019-05-15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E920B74-7A3A-4F31-B6F7-C066118A3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2034526-4B78-476C-9C5F-6EFF09DA5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3B4E16-3220-4097-ACE9-AA0F54F66F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35773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9D78F2-F69E-47B7-8675-5F4E05568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FD9B8D1-C516-4ED5-B689-C155F1C1DD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6D3AFC0-C5A6-43D5-8D8A-C2F5A7A4A3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D6E22B4-932D-4574-A06F-E1F42791CE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3A0EDA7-1E0B-4A08-94E6-9DB8D839A48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8049D3B-CA17-4E3E-9302-FB7EABE834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5DB7C-6749-465C-9106-5FF71F2C3744}" type="datetimeFigureOut">
              <a:rPr lang="ko-KR" altLang="en-US" smtClean="0"/>
              <a:t>2019-05-15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E13AA4C-5816-4321-9764-61CC0B0E8A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89CB39D-2EB4-4EFF-8358-5CDC5C677B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3B4E16-3220-4097-ACE9-AA0F54F66F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17729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74CBD0-85A0-4032-BDEB-FA301D21A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CA247E7-0794-46C8-9F43-697D46065F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5DB7C-6749-465C-9106-5FF71F2C3744}" type="datetimeFigureOut">
              <a:rPr lang="ko-KR" altLang="en-US" smtClean="0"/>
              <a:t>2019-05-15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FF885BF-C0E0-4D96-95EF-5E0E75AD79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EDA4450-D209-47E6-BD09-781256EAD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3B4E16-3220-4097-ACE9-AA0F54F66F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96924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B69AA34-B0BF-4DCE-8EA3-F702E537A9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5DB7C-6749-465C-9106-5FF71F2C3744}" type="datetimeFigureOut">
              <a:rPr lang="ko-KR" altLang="en-US" smtClean="0"/>
              <a:t>2019-05-15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FE7FFC6-2E13-479F-AB40-ADC020E83C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924C0E8-1421-4BB9-8E53-20E2F25AAA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3B4E16-3220-4097-ACE9-AA0F54F66F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14235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75F064-FE09-4E13-8787-7BED601CE9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6C45BC6-DB5E-4F44-9AE5-D9000F3C6D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B59417D-584D-45B5-A8AC-A16F8D9297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500B31C-C793-46BF-8E11-8C2201EA81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5DB7C-6749-465C-9106-5FF71F2C3744}" type="datetimeFigureOut">
              <a:rPr lang="ko-KR" altLang="en-US" smtClean="0"/>
              <a:t>2019-05-15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B2A8504-FC72-45AE-83FC-405E79EF07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3232639-720F-4AF7-9CE2-58C54EE91B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3B4E16-3220-4097-ACE9-AA0F54F66F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50844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C72C4C-C6AF-4161-8E5F-8B57868FD1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F9366F1-7902-44CE-BC67-57A5970ECD8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D0A83EA-E41C-4F95-BEB0-6B142D6855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42DA1A4-7534-44FF-8F3F-836DA313A2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5DB7C-6749-465C-9106-5FF71F2C3744}" type="datetimeFigureOut">
              <a:rPr lang="ko-KR" altLang="en-US" smtClean="0"/>
              <a:t>2019-05-15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4733678-29A5-4C84-8695-D7E4E1E023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252AE85-0014-4B29-A96C-6FBFA573B2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3B4E16-3220-4097-ACE9-AA0F54F66F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85035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F382C84-8385-46D6-A237-11691A345C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9243F6F-8D1C-402B-9FD9-4A45410D2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FCCBC38-E46D-45CD-B4F4-FB79404335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55DB7C-6749-465C-9106-5FF71F2C3744}" type="datetimeFigureOut">
              <a:rPr lang="ko-KR" altLang="en-US" smtClean="0"/>
              <a:t>2019-05-15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B853C4F-8B3E-4C66-BDA5-0D21ABD9A2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87965FF-765F-4043-B85A-0CBACBA2E6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3B4E16-3220-4097-ACE9-AA0F54F66F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33660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7" Type="http://schemas.openxmlformats.org/officeDocument/2006/relationships/chart" Target="../charts/chart4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chart" Target="../charts/chart3.xml"/><Relationship Id="rId5" Type="http://schemas.openxmlformats.org/officeDocument/2006/relationships/chart" Target="../charts/chart2.xm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chart" Target="../charts/char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B0BD22A-4E14-4E74-9561-92C7AB2629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2746"/>
            <a:ext cx="12192000" cy="8095488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B17226F9-CBBE-47BE-9116-67C1BC965BA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lt1">
                  <a:alpha val="43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A11B015-4E23-402E-967B-8961514D9802}"/>
              </a:ext>
            </a:extLst>
          </p:cNvPr>
          <p:cNvSpPr txBox="1"/>
          <p:nvPr/>
        </p:nvSpPr>
        <p:spPr>
          <a:xfrm>
            <a:off x="8924406" y="4925242"/>
            <a:ext cx="3093720" cy="107721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ko-KR" sz="3000" b="1">
                <a:solidFill>
                  <a:srgbClr val="00588A"/>
                </a:solidFill>
                <a:latin typeface="Futura Std Book" panose="020B0802020204020204" pitchFamily="34" charset="0"/>
              </a:rPr>
              <a:t>B</a:t>
            </a:r>
            <a:r>
              <a:rPr lang="ko-KR" altLang="en-US" sz="3000" b="1">
                <a:solidFill>
                  <a:srgbClr val="00588A"/>
                </a:solidFill>
                <a:latin typeface="Futura Std Book" panose="020B0802020204020204" pitchFamily="34" charset="0"/>
              </a:rPr>
              <a:t>반 </a:t>
            </a:r>
            <a:r>
              <a:rPr lang="en-US" altLang="ko-KR" sz="3000" b="1">
                <a:solidFill>
                  <a:srgbClr val="00588A"/>
                </a:solidFill>
                <a:latin typeface="Futura Std Book" panose="020B0802020204020204" pitchFamily="34" charset="0"/>
              </a:rPr>
              <a:t>3</a:t>
            </a:r>
            <a:r>
              <a:rPr lang="ko-KR" altLang="en-US" sz="3000" b="1">
                <a:solidFill>
                  <a:srgbClr val="00588A"/>
                </a:solidFill>
                <a:latin typeface="Futura Std Book" panose="020B0802020204020204" pitchFamily="34" charset="0"/>
              </a:rPr>
              <a:t>조</a:t>
            </a:r>
            <a:endParaRPr lang="en-US" altLang="ko-KR" sz="3000" b="1">
              <a:solidFill>
                <a:srgbClr val="00588A"/>
              </a:solidFill>
              <a:latin typeface="Futura Std Book" panose="020B0802020204020204" pitchFamily="34" charset="0"/>
            </a:endParaRPr>
          </a:p>
          <a:p>
            <a:pPr algn="r"/>
            <a:r>
              <a:rPr lang="ko-KR" altLang="en-US" sz="3000" b="1">
                <a:solidFill>
                  <a:srgbClr val="00588A"/>
                </a:solidFill>
                <a:latin typeface="Futura Std Book" panose="020B0802020204020204" pitchFamily="34" charset="0"/>
              </a:rPr>
              <a:t>노</a:t>
            </a:r>
            <a:r>
              <a:rPr lang="en-US" altLang="ko-KR" sz="3000" b="1">
                <a:solidFill>
                  <a:srgbClr val="00588A"/>
                </a:solidFill>
                <a:latin typeface="Futura Std Book" panose="020B0802020204020204" pitchFamily="34" charset="0"/>
              </a:rPr>
              <a:t>.</a:t>
            </a:r>
            <a:r>
              <a:rPr lang="ko-KR" altLang="en-US" sz="3000" b="1">
                <a:solidFill>
                  <a:srgbClr val="00588A"/>
                </a:solidFill>
                <a:latin typeface="Futura Std Book" panose="020B0802020204020204" pitchFamily="34" charset="0"/>
              </a:rPr>
              <a:t>나</a:t>
            </a:r>
            <a:r>
              <a:rPr lang="en-US" altLang="ko-KR" sz="3000" b="1">
                <a:solidFill>
                  <a:srgbClr val="00588A"/>
                </a:solidFill>
                <a:latin typeface="Futura Std Book" panose="020B0802020204020204" pitchFamily="34" charset="0"/>
              </a:rPr>
              <a:t>.</a:t>
            </a:r>
            <a:r>
              <a:rPr lang="ko-KR" altLang="en-US" sz="3000" b="1">
                <a:solidFill>
                  <a:srgbClr val="00588A"/>
                </a:solidFill>
                <a:latin typeface="Futura Std Book" panose="020B0802020204020204" pitchFamily="34" charset="0"/>
              </a:rPr>
              <a:t>있</a:t>
            </a:r>
            <a:r>
              <a:rPr lang="en-US" altLang="ko-KR" sz="3200" b="1">
                <a:solidFill>
                  <a:schemeClr val="bg1"/>
                </a:solidFill>
                <a:latin typeface="Futura Std Book" panose="020B0802020204020204" pitchFamily="34" charset="0"/>
              </a:rPr>
              <a:t>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485F69D-1923-4F89-872C-0F6C58DE8983}"/>
              </a:ext>
            </a:extLst>
          </p:cNvPr>
          <p:cNvSpPr txBox="1"/>
          <p:nvPr/>
        </p:nvSpPr>
        <p:spPr>
          <a:xfrm>
            <a:off x="365760" y="495321"/>
            <a:ext cx="924814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rgbClr val="00588A"/>
                </a:solidFill>
                <a:latin typeface="Futura Std Book" panose="020B0802020204020204" pitchFamily="34" charset="0"/>
              </a:rPr>
              <a:t>실버 헬스 케어 </a:t>
            </a:r>
            <a:r>
              <a:rPr lang="ko-KR" altLang="en-US" sz="3200" b="1">
                <a:solidFill>
                  <a:srgbClr val="00588A"/>
                </a:solidFill>
                <a:latin typeface="Futura Std Book" panose="020B0802020204020204" pitchFamily="34" charset="0"/>
              </a:rPr>
              <a:t>플랫폼 구축과 </a:t>
            </a:r>
            <a:endParaRPr lang="en-US" altLang="ko-KR" sz="3200" b="1" dirty="0">
              <a:solidFill>
                <a:srgbClr val="00588A"/>
              </a:solidFill>
              <a:latin typeface="Futura Std Book" panose="020B0802020204020204" pitchFamily="34" charset="0"/>
            </a:endParaRPr>
          </a:p>
          <a:p>
            <a:r>
              <a:rPr lang="ko-KR" altLang="en-US" sz="3200" b="1" dirty="0">
                <a:solidFill>
                  <a:srgbClr val="00588A"/>
                </a:solidFill>
                <a:latin typeface="Futura Std Book" panose="020B0802020204020204" pitchFamily="34" charset="0"/>
              </a:rPr>
              <a:t>서비스 </a:t>
            </a:r>
            <a:r>
              <a:rPr lang="ko-KR" altLang="en-US" sz="3200" b="1" dirty="0" err="1">
                <a:solidFill>
                  <a:srgbClr val="00588A"/>
                </a:solidFill>
                <a:latin typeface="Futura Std Book" panose="020B0802020204020204" pitchFamily="34" charset="0"/>
              </a:rPr>
              <a:t>보급율</a:t>
            </a:r>
            <a:r>
              <a:rPr lang="ko-KR" altLang="en-US" sz="3200" b="1" dirty="0">
                <a:solidFill>
                  <a:srgbClr val="00588A"/>
                </a:solidFill>
                <a:latin typeface="Futura Std Book" panose="020B0802020204020204" pitchFamily="34" charset="0"/>
              </a:rPr>
              <a:t> </a:t>
            </a:r>
            <a:r>
              <a:rPr lang="en-US" altLang="ko-KR" sz="3200" b="1" dirty="0">
                <a:solidFill>
                  <a:srgbClr val="00588A"/>
                </a:solidFill>
                <a:latin typeface="Futura Std Book" panose="020B0802020204020204" pitchFamily="34" charset="0"/>
              </a:rPr>
              <a:t>50</a:t>
            </a:r>
            <a:r>
              <a:rPr lang="en-US" altLang="ko-KR" sz="3200" b="1">
                <a:solidFill>
                  <a:srgbClr val="00588A"/>
                </a:solidFill>
                <a:latin typeface="Futura Std Book" panose="020B0802020204020204" pitchFamily="34" charset="0"/>
              </a:rPr>
              <a:t>% </a:t>
            </a:r>
            <a:r>
              <a:rPr lang="ko-KR" altLang="en-US" sz="3200" b="1">
                <a:solidFill>
                  <a:srgbClr val="00588A"/>
                </a:solidFill>
                <a:latin typeface="Futura Std Book" panose="020B0802020204020204" pitchFamily="34" charset="0"/>
              </a:rPr>
              <a:t>달성을 통한 수익 증대</a:t>
            </a:r>
            <a:endParaRPr lang="en-US" altLang="ko-KR" sz="3200" b="1" dirty="0">
              <a:solidFill>
                <a:srgbClr val="00588A"/>
              </a:solidFill>
              <a:latin typeface="Futura Std Book" panose="020B0802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74197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925165"/>
            <a:ext cx="12192000" cy="9525"/>
          </a:xfrm>
          <a:prstGeom prst="line">
            <a:avLst/>
          </a:prstGeom>
          <a:ln w="57150">
            <a:solidFill>
              <a:srgbClr val="0058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74163" y="183658"/>
            <a:ext cx="8922328" cy="7415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5500" b="1">
                <a:solidFill>
                  <a:schemeClr val="tx1"/>
                </a:solidFill>
                <a:latin typeface="Futura Std Book" panose="020B0802020204020204" pitchFamily="34" charset="0"/>
              </a:rPr>
              <a:t>06</a:t>
            </a:r>
            <a:r>
              <a:rPr lang="en-US" altLang="ko-KR" sz="4667" b="1">
                <a:solidFill>
                  <a:schemeClr val="tx1"/>
                </a:solidFill>
                <a:latin typeface="Futura Std Book" panose="020B0802020204020204" pitchFamily="34" charset="0"/>
              </a:rPr>
              <a:t> </a:t>
            </a:r>
            <a:r>
              <a:rPr lang="ko-KR" altLang="en-US" sz="3500" b="1">
                <a:solidFill>
                  <a:schemeClr val="tx1"/>
                </a:solidFill>
                <a:latin typeface="Futura Std Book" panose="020B0802020204020204" pitchFamily="34" charset="0"/>
              </a:rPr>
              <a:t>조사내용 </a:t>
            </a:r>
            <a:r>
              <a:rPr lang="en-US" altLang="ko-KR" sz="3500" b="1">
                <a:solidFill>
                  <a:schemeClr val="tx1"/>
                </a:solidFill>
                <a:latin typeface="Futura Std Book" panose="020B0802020204020204" pitchFamily="34" charset="0"/>
              </a:rPr>
              <a:t> </a:t>
            </a:r>
            <a:r>
              <a:rPr lang="ko-KR" altLang="en-US" sz="3500" b="1">
                <a:solidFill>
                  <a:schemeClr val="tx1"/>
                </a:solidFill>
                <a:latin typeface="Futura Std Book" panose="020B0802020204020204" pitchFamily="34" charset="0"/>
              </a:rPr>
              <a:t> </a:t>
            </a:r>
            <a:endParaRPr lang="ko-KR" altLang="en-US" sz="3500" b="1" dirty="0">
              <a:solidFill>
                <a:schemeClr val="tx1"/>
              </a:solidFill>
              <a:latin typeface="Futura Std Book" panose="020B0802020204020204" pitchFamily="34" charset="0"/>
            </a:endParaRPr>
          </a:p>
        </p:txBody>
      </p: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023CB67A-A3C1-44A4-87CF-76C6183885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9305869"/>
              </p:ext>
            </p:extLst>
          </p:nvPr>
        </p:nvGraphicFramePr>
        <p:xfrm>
          <a:off x="1037752" y="2012693"/>
          <a:ext cx="10116496" cy="357687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53464">
                  <a:extLst>
                    <a:ext uri="{9D8B030D-6E8A-4147-A177-3AD203B41FA5}">
                      <a16:colId xmlns:a16="http://schemas.microsoft.com/office/drawing/2014/main" val="2715761141"/>
                    </a:ext>
                  </a:extLst>
                </a:gridCol>
                <a:gridCol w="5033395">
                  <a:extLst>
                    <a:ext uri="{9D8B030D-6E8A-4147-A177-3AD203B41FA5}">
                      <a16:colId xmlns:a16="http://schemas.microsoft.com/office/drawing/2014/main" val="805242912"/>
                    </a:ext>
                  </a:extLst>
                </a:gridCol>
                <a:gridCol w="1929637">
                  <a:extLst>
                    <a:ext uri="{9D8B030D-6E8A-4147-A177-3AD203B41FA5}">
                      <a16:colId xmlns:a16="http://schemas.microsoft.com/office/drawing/2014/main" val="78043757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잠재원인</a:t>
                      </a:r>
                    </a:p>
                  </a:txBody>
                  <a:tcPr marL="78775" marR="78775" marT="39387" marB="3938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88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/>
                        <a:t>조사대상</a:t>
                      </a:r>
                      <a:endParaRPr lang="ko-KR" altLang="en-US" sz="1500" dirty="0"/>
                    </a:p>
                  </a:txBody>
                  <a:tcPr marL="78775" marR="78775" marT="39387" marB="393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88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/>
                        <a:t>자료출처</a:t>
                      </a:r>
                      <a:endParaRPr lang="ko-KR" altLang="en-US" sz="1500" dirty="0"/>
                    </a:p>
                  </a:txBody>
                  <a:tcPr marL="78775" marR="78775" marT="39387" marB="393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88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7327431"/>
                  </a:ext>
                </a:extLst>
              </a:tr>
              <a:tr h="176169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b="1"/>
                        <a:t>조기 진단체계 부재</a:t>
                      </a:r>
                    </a:p>
                  </a:txBody>
                  <a:tcPr marL="78775" marR="78775" marT="39387" marB="3938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/>
                        <a:t>스마트 헬스케어 시장 현황</a:t>
                      </a:r>
                      <a:endParaRPr lang="ko-KR" altLang="en-US" sz="1300" dirty="0"/>
                    </a:p>
                  </a:txBody>
                  <a:tcPr marL="78775" marR="78775" marT="39387" marB="393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/>
                        <a:t>산업통상자원부</a:t>
                      </a:r>
                      <a:endParaRPr lang="ko-KR" altLang="en-US" sz="1300" dirty="0"/>
                    </a:p>
                  </a:txBody>
                  <a:tcPr marL="78775" marR="78775" marT="39387" marB="393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4220341"/>
                  </a:ext>
                </a:extLst>
              </a:tr>
              <a:tr h="176169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300" b="1"/>
                    </a:p>
                  </a:txBody>
                  <a:tcPr marL="78775" marR="78775" marT="39387" marB="3938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/>
                        <a:t>스마트 헬스케어 시장 기업 투자 현황</a:t>
                      </a:r>
                      <a:endParaRPr lang="ko-KR" altLang="en-US" sz="1300" dirty="0"/>
                    </a:p>
                  </a:txBody>
                  <a:tcPr marL="78775" marR="78775" marT="39387" marB="393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/>
                        <a:t>산업통상자원부</a:t>
                      </a:r>
                      <a:endParaRPr lang="ko-KR" altLang="en-US" sz="1300" dirty="0"/>
                    </a:p>
                  </a:txBody>
                  <a:tcPr marL="78775" marR="78775" marT="39387" marB="393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1627345"/>
                  </a:ext>
                </a:extLst>
              </a:tr>
              <a:tr h="353680"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1" dirty="0"/>
                    </a:p>
                  </a:txBody>
                  <a:tcPr marL="78775" marR="78775" marT="39387" marB="3938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/>
                        <a:t>지역별 보건의료기관종별 분포</a:t>
                      </a:r>
                      <a:endParaRPr lang="ko-KR" altLang="en-US" sz="1300" dirty="0"/>
                    </a:p>
                  </a:txBody>
                  <a:tcPr marL="78775" marR="78775" marT="39387" marB="393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/>
                        <a:t>보건복지부</a:t>
                      </a:r>
                      <a:endParaRPr lang="ko-KR" altLang="en-US" sz="1300" dirty="0"/>
                    </a:p>
                  </a:txBody>
                  <a:tcPr marL="78775" marR="78775" marT="39387" marB="393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3131160"/>
                  </a:ext>
                </a:extLst>
              </a:tr>
              <a:tr h="3536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/>
                        <a:t>지역별 의료서비스 불균형</a:t>
                      </a:r>
                      <a:endParaRPr lang="ko-KR" altLang="en-US" sz="1300" b="1" dirty="0"/>
                    </a:p>
                  </a:txBody>
                  <a:tcPr marL="78775" marR="78775" marT="39387" marB="3938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/>
                        <a:t>지역별 인구 및 인구밀도 </a:t>
                      </a:r>
                      <a:endParaRPr lang="ko-KR" altLang="en-US" sz="1300" dirty="0"/>
                    </a:p>
                  </a:txBody>
                  <a:tcPr marL="78775" marR="78775" marT="39387" marB="393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/>
                        <a:t>보건복지부</a:t>
                      </a:r>
                      <a:endParaRPr lang="ko-KR" altLang="en-US" sz="1300" dirty="0"/>
                    </a:p>
                  </a:txBody>
                  <a:tcPr marL="78775" marR="78775" marT="39387" marB="393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800699"/>
                  </a:ext>
                </a:extLst>
              </a:tr>
              <a:tr h="334725"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1" dirty="0"/>
                    </a:p>
                  </a:txBody>
                  <a:tcPr marL="78775" marR="78775" marT="39387" marB="3938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/>
                        <a:t>병원 종병 의사 인력 현황</a:t>
                      </a:r>
                      <a:endParaRPr lang="ko-KR" altLang="en-US" sz="1300" dirty="0"/>
                    </a:p>
                  </a:txBody>
                  <a:tcPr marL="78775" marR="78775" marT="39387" marB="393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/>
                        <a:t>보건복지부</a:t>
                      </a:r>
                      <a:endParaRPr lang="ko-KR" altLang="en-US" sz="1300" dirty="0"/>
                    </a:p>
                  </a:txBody>
                  <a:tcPr marL="78775" marR="78775" marT="39387" marB="393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0415200"/>
                  </a:ext>
                </a:extLst>
              </a:tr>
              <a:tr h="334725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/>
                        <a:t>의료비용 부담 증가</a:t>
                      </a:r>
                      <a:endParaRPr lang="ko-KR" altLang="en-US" sz="1300" b="1" dirty="0"/>
                    </a:p>
                  </a:txBody>
                  <a:tcPr marL="78775" marR="78775" marT="39387" marB="3938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/>
                        <a:t>의료비 지원금액 현황</a:t>
                      </a:r>
                      <a:endParaRPr lang="ko-KR" altLang="en-US" sz="1300" dirty="0"/>
                    </a:p>
                  </a:txBody>
                  <a:tcPr marL="78775" marR="78775" marT="39387" marB="393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/>
                        <a:t>보건복지부</a:t>
                      </a:r>
                      <a:endParaRPr lang="ko-KR" altLang="en-US" sz="1300" dirty="0"/>
                    </a:p>
                  </a:txBody>
                  <a:tcPr marL="78775" marR="78775" marT="39387" marB="393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0997298"/>
                  </a:ext>
                </a:extLst>
              </a:tr>
              <a:tr h="33472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300" b="1" dirty="0"/>
                    </a:p>
                  </a:txBody>
                  <a:tcPr marL="78775" marR="78775" marT="39387" marB="3938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/>
                        <a:t>노후생활 보조금 지원 현황</a:t>
                      </a:r>
                      <a:endParaRPr lang="ko-KR" altLang="en-US" sz="1300" dirty="0"/>
                    </a:p>
                  </a:txBody>
                  <a:tcPr marL="78775" marR="78775" marT="39387" marB="393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/>
                        <a:t>통계청</a:t>
                      </a:r>
                      <a:endParaRPr lang="ko-KR" altLang="en-US" sz="1300" dirty="0"/>
                    </a:p>
                  </a:txBody>
                  <a:tcPr marL="78775" marR="78775" marT="39387" marB="393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6714318"/>
                  </a:ext>
                </a:extLst>
              </a:tr>
              <a:tr h="334725"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1" dirty="0"/>
                    </a:p>
                  </a:txBody>
                  <a:tcPr marL="78775" marR="78775" marT="39387" marB="3938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/>
                        <a:t>질병별 진단 가이드라인 현황</a:t>
                      </a:r>
                      <a:endParaRPr lang="ko-KR" altLang="en-US" sz="1300" dirty="0"/>
                    </a:p>
                  </a:txBody>
                  <a:tcPr marL="78775" marR="78775" marT="39387" marB="393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/>
                        <a:t>대한내과학회</a:t>
                      </a:r>
                      <a:endParaRPr lang="ko-KR" altLang="en-US" sz="1300" dirty="0"/>
                    </a:p>
                  </a:txBody>
                  <a:tcPr marL="78775" marR="78775" marT="39387" marB="393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8683282"/>
                  </a:ext>
                </a:extLst>
              </a:tr>
              <a:tr h="33472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/>
                        <a:t>진단 가이드라인 부재</a:t>
                      </a:r>
                      <a:endParaRPr lang="ko-KR" altLang="en-US" sz="1300" b="1" dirty="0"/>
                    </a:p>
                  </a:txBody>
                  <a:tcPr marL="78775" marR="78775" marT="39387" marB="3938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/>
                        <a:t>암 종별 오진율 현황</a:t>
                      </a:r>
                      <a:endParaRPr lang="ko-KR" altLang="en-US" sz="1300" dirty="0"/>
                    </a:p>
                  </a:txBody>
                  <a:tcPr marL="78775" marR="78775" marT="39387" marB="393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/>
                        <a:t>한국소비자원</a:t>
                      </a:r>
                      <a:endParaRPr lang="ko-KR" altLang="en-US" sz="1300" dirty="0"/>
                    </a:p>
                  </a:txBody>
                  <a:tcPr marL="78775" marR="78775" marT="39387" marB="393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437423"/>
                  </a:ext>
                </a:extLst>
              </a:tr>
              <a:tr h="334725"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/>
                    </a:p>
                  </a:txBody>
                  <a:tcPr marL="78775" marR="78775" marT="39387" marB="3938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/>
                        <a:t>전체 오진 중 암 비중</a:t>
                      </a:r>
                      <a:endParaRPr lang="ko-KR" altLang="en-US" sz="1300" dirty="0"/>
                    </a:p>
                  </a:txBody>
                  <a:tcPr marL="78775" marR="78775" marT="39387" marB="393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/>
                        <a:t>인터넷 조사</a:t>
                      </a:r>
                      <a:endParaRPr lang="ko-KR" altLang="en-US" sz="1300" dirty="0"/>
                    </a:p>
                  </a:txBody>
                  <a:tcPr marL="78775" marR="78775" marT="39387" marB="393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72570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632849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925165"/>
            <a:ext cx="12192000" cy="9525"/>
          </a:xfrm>
          <a:prstGeom prst="line">
            <a:avLst/>
          </a:prstGeom>
          <a:ln w="57150">
            <a:solidFill>
              <a:srgbClr val="0058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74163" y="183658"/>
            <a:ext cx="8922328" cy="7415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5500" b="1">
                <a:solidFill>
                  <a:schemeClr val="tx1"/>
                </a:solidFill>
                <a:latin typeface="Futura Std Book" panose="020B0802020204020204" pitchFamily="34" charset="0"/>
              </a:rPr>
              <a:t>07</a:t>
            </a:r>
            <a:r>
              <a:rPr lang="en-US" altLang="ko-KR" sz="4667" b="1">
                <a:solidFill>
                  <a:schemeClr val="tx1"/>
                </a:solidFill>
                <a:latin typeface="Futura Std Book" panose="020B0802020204020204" pitchFamily="34" charset="0"/>
              </a:rPr>
              <a:t> </a:t>
            </a:r>
            <a:r>
              <a:rPr lang="ko-KR" altLang="en-US" sz="3500" b="1">
                <a:solidFill>
                  <a:schemeClr val="tx1"/>
                </a:solidFill>
                <a:latin typeface="Futura Std Book" panose="020B0802020204020204" pitchFamily="34" charset="0"/>
              </a:rPr>
              <a:t>데이터 수집계획 </a:t>
            </a:r>
            <a:r>
              <a:rPr lang="en-US" altLang="ko-KR" sz="3500" b="1">
                <a:solidFill>
                  <a:schemeClr val="tx1"/>
                </a:solidFill>
                <a:latin typeface="Futura Std Book" panose="020B0802020204020204" pitchFamily="34" charset="0"/>
              </a:rPr>
              <a:t> </a:t>
            </a:r>
            <a:r>
              <a:rPr lang="ko-KR" altLang="en-US" sz="3500" b="1">
                <a:solidFill>
                  <a:schemeClr val="tx1"/>
                </a:solidFill>
                <a:latin typeface="Futura Std Book" panose="020B0802020204020204" pitchFamily="34" charset="0"/>
              </a:rPr>
              <a:t> </a:t>
            </a:r>
            <a:endParaRPr lang="ko-KR" altLang="en-US" sz="3500" b="1" dirty="0">
              <a:solidFill>
                <a:schemeClr val="tx1"/>
              </a:solidFill>
              <a:latin typeface="Futura Std Book" panose="020B0802020204020204" pitchFamily="34" charset="0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1AA4DFA5-BBCC-4D0A-8126-26B7442317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0308755"/>
              </p:ext>
            </p:extLst>
          </p:nvPr>
        </p:nvGraphicFramePr>
        <p:xfrm>
          <a:off x="1057012" y="1251721"/>
          <a:ext cx="10055485" cy="47860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1310">
                  <a:extLst>
                    <a:ext uri="{9D8B030D-6E8A-4147-A177-3AD203B41FA5}">
                      <a16:colId xmlns:a16="http://schemas.microsoft.com/office/drawing/2014/main" val="2029822080"/>
                    </a:ext>
                  </a:extLst>
                </a:gridCol>
                <a:gridCol w="1594835">
                  <a:extLst>
                    <a:ext uri="{9D8B030D-6E8A-4147-A177-3AD203B41FA5}">
                      <a16:colId xmlns:a16="http://schemas.microsoft.com/office/drawing/2014/main" val="2463150080"/>
                    </a:ext>
                  </a:extLst>
                </a:gridCol>
                <a:gridCol w="1594835">
                  <a:extLst>
                    <a:ext uri="{9D8B030D-6E8A-4147-A177-3AD203B41FA5}">
                      <a16:colId xmlns:a16="http://schemas.microsoft.com/office/drawing/2014/main" val="1574429139"/>
                    </a:ext>
                  </a:extLst>
                </a:gridCol>
                <a:gridCol w="1594835">
                  <a:extLst>
                    <a:ext uri="{9D8B030D-6E8A-4147-A177-3AD203B41FA5}">
                      <a16:colId xmlns:a16="http://schemas.microsoft.com/office/drawing/2014/main" val="1876001756"/>
                    </a:ext>
                  </a:extLst>
                </a:gridCol>
                <a:gridCol w="1594835">
                  <a:extLst>
                    <a:ext uri="{9D8B030D-6E8A-4147-A177-3AD203B41FA5}">
                      <a16:colId xmlns:a16="http://schemas.microsoft.com/office/drawing/2014/main" val="1454025203"/>
                    </a:ext>
                  </a:extLst>
                </a:gridCol>
                <a:gridCol w="1594835">
                  <a:extLst>
                    <a:ext uri="{9D8B030D-6E8A-4147-A177-3AD203B41FA5}">
                      <a16:colId xmlns:a16="http://schemas.microsoft.com/office/drawing/2014/main" val="4084159373"/>
                    </a:ext>
                  </a:extLst>
                </a:gridCol>
              </a:tblGrid>
              <a:tr h="297031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500">
                          <a:solidFill>
                            <a:schemeClr val="bg1"/>
                          </a:solidFill>
                        </a:rPr>
                        <a:t>잠재원인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88A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solidFill>
                            <a:schemeClr val="bg1"/>
                          </a:solidFill>
                        </a:rPr>
                        <a:t>데이터 수집계획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88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88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88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88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9715201"/>
                  </a:ext>
                </a:extLst>
              </a:tr>
              <a:tr h="31932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88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>
                          <a:solidFill>
                            <a:schemeClr val="bg1"/>
                          </a:solidFill>
                        </a:rPr>
                        <a:t>데이터명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88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>
                          <a:solidFill>
                            <a:schemeClr val="bg1"/>
                          </a:solidFill>
                        </a:rPr>
                        <a:t>속성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88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>
                          <a:solidFill>
                            <a:schemeClr val="bg1"/>
                          </a:solidFill>
                        </a:rPr>
                        <a:t>발생주기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88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>
                          <a:solidFill>
                            <a:schemeClr val="bg1"/>
                          </a:solidFill>
                        </a:rPr>
                        <a:t>수집가능성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88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>
                          <a:solidFill>
                            <a:schemeClr val="bg1"/>
                          </a:solidFill>
                        </a:rPr>
                        <a:t>주요특성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88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7021638"/>
                  </a:ext>
                </a:extLst>
              </a:tr>
              <a:tr h="4633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지방 인력 현황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지역별 의사 수</a:t>
                      </a:r>
                      <a:endParaRPr lang="ko-KR" altLang="en-US" sz="1100" b="1" dirty="0"/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이산형</a:t>
                      </a:r>
                      <a:endParaRPr lang="en-US" altLang="ko-KR" sz="1100" b="1" dirty="0"/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년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1"/>
                        <a:t>O</a:t>
                      </a:r>
                      <a:endParaRPr lang="ko-KR" altLang="en-US" sz="1100" b="1"/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수동측정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6142591"/>
                  </a:ext>
                </a:extLst>
              </a:tr>
              <a:tr h="4633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수도권 인구밀도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지역별 인구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이산형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년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1"/>
                        <a:t>O</a:t>
                      </a:r>
                      <a:endParaRPr lang="ko-KR" altLang="en-US" sz="1100" b="1"/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수동측정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5309462"/>
                  </a:ext>
                </a:extLst>
              </a:tr>
              <a:tr h="4633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지방 의료시설 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지역별 병원 수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이산형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년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1"/>
                        <a:t>O</a:t>
                      </a:r>
                      <a:endParaRPr lang="ko-KR" altLang="en-US" sz="1100" b="1"/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수동측정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2422259"/>
                  </a:ext>
                </a:extLst>
              </a:tr>
              <a:tr h="4633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헬스케어 플랫폼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스마트 헬스케어 산업 종류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이산형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년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1"/>
                        <a:t>O</a:t>
                      </a:r>
                      <a:endParaRPr lang="ko-KR" altLang="en-US" sz="1100" b="1"/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수동측정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1274945"/>
                  </a:ext>
                </a:extLst>
              </a:tr>
              <a:tr h="4633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헬스케어 기업 투자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스마트 헬스케어 투자 금액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연속형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년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1"/>
                        <a:t>O</a:t>
                      </a:r>
                      <a:endParaRPr lang="ko-KR" altLang="en-US" sz="1100" b="1"/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수동측정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4491889"/>
                  </a:ext>
                </a:extLst>
              </a:tr>
              <a:tr h="4633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의료비 지원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의료보험비</a:t>
                      </a:r>
                      <a:endParaRPr lang="en-US" altLang="ko-KR" sz="1100" b="1" dirty="0"/>
                    </a:p>
                    <a:p>
                      <a:pPr algn="ctr" latinLnBrk="1"/>
                      <a:r>
                        <a:rPr lang="ko-KR" altLang="en-US" sz="1100" b="1" dirty="0"/>
                        <a:t>정부보조금액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연속형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월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1"/>
                        <a:t>O</a:t>
                      </a:r>
                      <a:endParaRPr lang="ko-KR" altLang="en-US" sz="1100" b="1"/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전산측정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7138950"/>
                  </a:ext>
                </a:extLst>
              </a:tr>
              <a:tr h="4633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노후생활 보조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정부 보조금액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연속형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월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1"/>
                        <a:t>O</a:t>
                      </a:r>
                      <a:endParaRPr lang="ko-KR" altLang="en-US" sz="1100" b="1"/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전산측정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3530971"/>
                  </a:ext>
                </a:extLst>
              </a:tr>
              <a:tr h="4633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오진율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한국 소비자원</a:t>
                      </a:r>
                      <a:endParaRPr lang="en-US" altLang="ko-KR" sz="1100" b="1" dirty="0"/>
                    </a:p>
                    <a:p>
                      <a:pPr algn="ctr" latinLnBrk="1"/>
                      <a:r>
                        <a:rPr lang="ko-KR" altLang="en-US" sz="1100" b="1" dirty="0"/>
                        <a:t> 오진율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연속형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분기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1"/>
                        <a:t>O</a:t>
                      </a:r>
                      <a:endParaRPr lang="ko-KR" altLang="en-US" sz="1100" b="1"/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수동측정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5338307"/>
                  </a:ext>
                </a:extLst>
              </a:tr>
              <a:tr h="4633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전체 오진 중 암 비중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오진 중 </a:t>
                      </a:r>
                      <a:endParaRPr lang="en-US" altLang="ko-KR" sz="1100" b="1" dirty="0"/>
                    </a:p>
                    <a:p>
                      <a:pPr algn="ctr" latinLnBrk="1"/>
                      <a:r>
                        <a:rPr lang="ko-KR" altLang="en-US" sz="1100" b="1" dirty="0"/>
                        <a:t>암 비율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연속형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분기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1" dirty="0"/>
                        <a:t>O</a:t>
                      </a:r>
                      <a:endParaRPr lang="ko-KR" altLang="en-US" sz="1100" b="1" dirty="0"/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수동측정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92370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436017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925165"/>
            <a:ext cx="12192000" cy="9525"/>
          </a:xfrm>
          <a:prstGeom prst="line">
            <a:avLst/>
          </a:prstGeom>
          <a:ln w="57150">
            <a:solidFill>
              <a:srgbClr val="0058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74163" y="183658"/>
            <a:ext cx="8922328" cy="7415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5500" b="1">
                <a:solidFill>
                  <a:schemeClr val="tx1"/>
                </a:solidFill>
                <a:latin typeface="Futura Std Book" panose="020B0802020204020204" pitchFamily="34" charset="0"/>
              </a:rPr>
              <a:t>07</a:t>
            </a:r>
            <a:r>
              <a:rPr lang="en-US" altLang="ko-KR" sz="4667" b="1">
                <a:solidFill>
                  <a:schemeClr val="tx1"/>
                </a:solidFill>
                <a:latin typeface="Futura Std Book" panose="020B0802020204020204" pitchFamily="34" charset="0"/>
              </a:rPr>
              <a:t> </a:t>
            </a:r>
            <a:r>
              <a:rPr lang="ko-KR" altLang="en-US" sz="3500" b="1">
                <a:solidFill>
                  <a:schemeClr val="tx1"/>
                </a:solidFill>
                <a:latin typeface="Futura Std Book" panose="020B0802020204020204" pitchFamily="34" charset="0"/>
              </a:rPr>
              <a:t>데이터 수집계획 </a:t>
            </a:r>
            <a:r>
              <a:rPr lang="en-US" altLang="ko-KR" sz="3500" b="1">
                <a:solidFill>
                  <a:schemeClr val="tx1"/>
                </a:solidFill>
                <a:latin typeface="Futura Std Book" panose="020B0802020204020204" pitchFamily="34" charset="0"/>
              </a:rPr>
              <a:t> </a:t>
            </a:r>
            <a:r>
              <a:rPr lang="ko-KR" altLang="en-US" sz="3500" b="1">
                <a:solidFill>
                  <a:schemeClr val="tx1"/>
                </a:solidFill>
                <a:latin typeface="Futura Std Book" panose="020B0802020204020204" pitchFamily="34" charset="0"/>
              </a:rPr>
              <a:t> </a:t>
            </a:r>
            <a:endParaRPr lang="ko-KR" altLang="en-US" sz="3500" b="1" dirty="0">
              <a:solidFill>
                <a:schemeClr val="tx1"/>
              </a:solidFill>
              <a:latin typeface="Futura Std Book" panose="020B0802020204020204" pitchFamily="34" charset="0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1AA4DFA5-BBCC-4D0A-8126-26B7442317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7292375"/>
              </p:ext>
            </p:extLst>
          </p:nvPr>
        </p:nvGraphicFramePr>
        <p:xfrm>
          <a:off x="1057012" y="1251721"/>
          <a:ext cx="10055485" cy="52493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1310">
                  <a:extLst>
                    <a:ext uri="{9D8B030D-6E8A-4147-A177-3AD203B41FA5}">
                      <a16:colId xmlns:a16="http://schemas.microsoft.com/office/drawing/2014/main" val="2029822080"/>
                    </a:ext>
                  </a:extLst>
                </a:gridCol>
                <a:gridCol w="1594835">
                  <a:extLst>
                    <a:ext uri="{9D8B030D-6E8A-4147-A177-3AD203B41FA5}">
                      <a16:colId xmlns:a16="http://schemas.microsoft.com/office/drawing/2014/main" val="2463150080"/>
                    </a:ext>
                  </a:extLst>
                </a:gridCol>
                <a:gridCol w="1594835">
                  <a:extLst>
                    <a:ext uri="{9D8B030D-6E8A-4147-A177-3AD203B41FA5}">
                      <a16:colId xmlns:a16="http://schemas.microsoft.com/office/drawing/2014/main" val="1574429139"/>
                    </a:ext>
                  </a:extLst>
                </a:gridCol>
                <a:gridCol w="1594835">
                  <a:extLst>
                    <a:ext uri="{9D8B030D-6E8A-4147-A177-3AD203B41FA5}">
                      <a16:colId xmlns:a16="http://schemas.microsoft.com/office/drawing/2014/main" val="1876001756"/>
                    </a:ext>
                  </a:extLst>
                </a:gridCol>
                <a:gridCol w="1594835">
                  <a:extLst>
                    <a:ext uri="{9D8B030D-6E8A-4147-A177-3AD203B41FA5}">
                      <a16:colId xmlns:a16="http://schemas.microsoft.com/office/drawing/2014/main" val="1454025203"/>
                    </a:ext>
                  </a:extLst>
                </a:gridCol>
                <a:gridCol w="1594835">
                  <a:extLst>
                    <a:ext uri="{9D8B030D-6E8A-4147-A177-3AD203B41FA5}">
                      <a16:colId xmlns:a16="http://schemas.microsoft.com/office/drawing/2014/main" val="4084159373"/>
                    </a:ext>
                  </a:extLst>
                </a:gridCol>
              </a:tblGrid>
              <a:tr h="297031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500">
                          <a:solidFill>
                            <a:schemeClr val="bg1"/>
                          </a:solidFill>
                        </a:rPr>
                        <a:t>잠재원인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88A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500">
                          <a:solidFill>
                            <a:schemeClr val="bg1"/>
                          </a:solidFill>
                        </a:rPr>
                        <a:t>데이터 수집계획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88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88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88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88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9715201"/>
                  </a:ext>
                </a:extLst>
              </a:tr>
              <a:tr h="31932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88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>
                          <a:solidFill>
                            <a:schemeClr val="bg1"/>
                          </a:solidFill>
                        </a:rPr>
                        <a:t>데이터명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88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>
                          <a:solidFill>
                            <a:schemeClr val="bg1"/>
                          </a:solidFill>
                        </a:rPr>
                        <a:t>속성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88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>
                          <a:solidFill>
                            <a:schemeClr val="bg1"/>
                          </a:solidFill>
                        </a:rPr>
                        <a:t>발생주기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88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>
                          <a:solidFill>
                            <a:schemeClr val="bg1"/>
                          </a:solidFill>
                        </a:rPr>
                        <a:t>수집가능성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88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>
                          <a:solidFill>
                            <a:schemeClr val="bg1"/>
                          </a:solidFill>
                        </a:rPr>
                        <a:t>주요특성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88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7021638"/>
                  </a:ext>
                </a:extLst>
              </a:tr>
              <a:tr h="463300">
                <a:tc rowSpan="9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건강검진 데이터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검사자</a:t>
                      </a:r>
                      <a:r>
                        <a:rPr lang="en-US" altLang="ko-KR" sz="1100" b="1" dirty="0"/>
                        <a:t>id</a:t>
                      </a:r>
                      <a:endParaRPr lang="ko-KR" altLang="en-US" sz="1100" b="1" dirty="0"/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이산형</a:t>
                      </a:r>
                      <a:endParaRPr lang="en-US" altLang="ko-KR" sz="1100" b="1" dirty="0"/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년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1"/>
                        <a:t>O</a:t>
                      </a:r>
                      <a:endParaRPr lang="ko-KR" altLang="en-US" sz="1100" b="1"/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수동측정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6142591"/>
                  </a:ext>
                </a:extLst>
              </a:tr>
              <a:tr h="4633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키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연속형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년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1"/>
                        <a:t>O</a:t>
                      </a:r>
                      <a:endParaRPr lang="ko-KR" altLang="en-US" sz="1100" b="1"/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수동측정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5309462"/>
                  </a:ext>
                </a:extLst>
              </a:tr>
              <a:tr h="4633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체중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연속형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년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1"/>
                        <a:t>O</a:t>
                      </a:r>
                      <a:endParaRPr lang="ko-KR" altLang="en-US" sz="1100" b="1"/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수동측정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2422259"/>
                  </a:ext>
                </a:extLst>
              </a:tr>
              <a:tr h="4633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혈압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연속형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년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1"/>
                        <a:t>O</a:t>
                      </a:r>
                      <a:endParaRPr lang="ko-KR" altLang="en-US" sz="1100" b="1"/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수동측정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1274945"/>
                  </a:ext>
                </a:extLst>
              </a:tr>
              <a:tr h="4633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BMI</a:t>
                      </a:r>
                      <a:endParaRPr lang="ko-KR" altLang="en-US" sz="1100" b="1" dirty="0"/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연속형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년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1"/>
                        <a:t>O</a:t>
                      </a:r>
                      <a:endParaRPr lang="ko-KR" altLang="en-US" sz="1100" b="1"/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수동측정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4491889"/>
                  </a:ext>
                </a:extLst>
              </a:tr>
              <a:tr h="4633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나이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연속형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년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1"/>
                        <a:t>O</a:t>
                      </a:r>
                      <a:endParaRPr lang="ko-KR" altLang="en-US" sz="1100" b="1"/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수동측정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5133469"/>
                  </a:ext>
                </a:extLst>
              </a:tr>
              <a:tr h="4633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성별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이산형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월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1"/>
                        <a:t>O</a:t>
                      </a:r>
                      <a:endParaRPr lang="ko-KR" altLang="en-US" sz="1100" b="1"/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전산측정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7138950"/>
                  </a:ext>
                </a:extLst>
              </a:tr>
              <a:tr h="4633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X-ray</a:t>
                      </a:r>
                      <a:r>
                        <a:rPr lang="ko-KR" altLang="en-US" sz="1100" b="1" dirty="0"/>
                        <a:t> 모형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이산형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월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1"/>
                        <a:t>O</a:t>
                      </a:r>
                      <a:endParaRPr lang="ko-KR" altLang="en-US" sz="1100" b="1"/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전산측정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3530971"/>
                  </a:ext>
                </a:extLst>
              </a:tr>
              <a:tr h="4633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혈당수치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연속형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분기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1"/>
                        <a:t>O</a:t>
                      </a:r>
                      <a:endParaRPr lang="ko-KR" altLang="en-US" sz="1100" b="1"/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수동측정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5338307"/>
                  </a:ext>
                </a:extLst>
              </a:tr>
              <a:tr h="4633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건강검진 설문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질병 가족력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이산형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분기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1" dirty="0"/>
                        <a:t>O</a:t>
                      </a:r>
                      <a:endParaRPr lang="ko-KR" altLang="en-US" sz="1100" b="1" dirty="0"/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수동측정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92370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825225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C680A20-BEC8-4EF5-BF74-70FE6B84CA8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588A"/>
          </a:solidFill>
          <a:ln>
            <a:solidFill>
              <a:srgbClr val="0058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D753A5-18BE-4BFB-9ED9-5026D33AAD65}"/>
              </a:ext>
            </a:extLst>
          </p:cNvPr>
          <p:cNvSpPr txBox="1"/>
          <p:nvPr/>
        </p:nvSpPr>
        <p:spPr>
          <a:xfrm>
            <a:off x="3224212" y="3013501"/>
            <a:ext cx="5743575" cy="830997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</a:rPr>
              <a:t>Thank You</a:t>
            </a:r>
            <a:endParaRPr lang="ko-KR" altLang="en-US" sz="48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70090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solidFill>
              <a:srgbClr val="1018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5" name="직사각형 4"/>
          <p:cNvSpPr/>
          <p:nvPr/>
        </p:nvSpPr>
        <p:spPr>
          <a:xfrm>
            <a:off x="375804" y="436367"/>
            <a:ext cx="3547827" cy="1874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5333" b="1" dirty="0">
                <a:solidFill>
                  <a:schemeClr val="tx1"/>
                </a:solidFill>
                <a:latin typeface="Futura Std Book" panose="020B0802020204020204" charset="0"/>
                <a:ea typeface="맑은 고딕" panose="020B0503020000020004" pitchFamily="50" charset="-127"/>
              </a:rPr>
              <a:t>Contents</a:t>
            </a:r>
            <a:endParaRPr lang="ko-KR" altLang="en-US" sz="5333" b="1" dirty="0">
              <a:solidFill>
                <a:schemeClr val="tx1"/>
              </a:solidFill>
              <a:latin typeface="Futura Std Book" panose="020B0802020204020204" charset="0"/>
              <a:ea typeface="맑은 고딕" panose="020B0503020000020004" pitchFamily="50" charset="-127"/>
            </a:endParaRPr>
          </a:p>
        </p:txBody>
      </p:sp>
      <p:sp>
        <p:nvSpPr>
          <p:cNvPr id="7" name="Shape 62"/>
          <p:cNvSpPr txBox="1">
            <a:spLocks/>
          </p:cNvSpPr>
          <p:nvPr/>
        </p:nvSpPr>
        <p:spPr>
          <a:xfrm>
            <a:off x="4759577" y="806328"/>
            <a:ext cx="7056619" cy="5661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320767" lvl="2" indent="0" algn="l">
              <a:lnSpc>
                <a:spcPct val="200000"/>
              </a:lnSpc>
              <a:buClr>
                <a:srgbClr val="000000"/>
              </a:buClr>
              <a:buSzPts val="2400"/>
            </a:pPr>
            <a:r>
              <a:rPr lang="en-US" altLang="ko-KR" sz="25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 </a:t>
            </a:r>
            <a:r>
              <a:rPr lang="ko-KR" altLang="en-US" sz="25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추진 배경</a:t>
            </a:r>
            <a:endParaRPr lang="en-US" altLang="ko-KR" sz="25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320767" lvl="2" indent="0" algn="l">
              <a:lnSpc>
                <a:spcPct val="200000"/>
              </a:lnSpc>
              <a:buClr>
                <a:srgbClr val="000000"/>
              </a:buClr>
              <a:buSzPts val="2400"/>
            </a:pPr>
            <a:r>
              <a:rPr lang="en-US" altLang="ko-KR" sz="25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 </a:t>
            </a:r>
            <a:r>
              <a:rPr lang="ko-KR" altLang="en-US" sz="25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추진 목적</a:t>
            </a:r>
            <a:endParaRPr lang="en-US" altLang="ko-KR" sz="2500" b="1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320767" lvl="2" indent="0" algn="l">
              <a:lnSpc>
                <a:spcPct val="200000"/>
              </a:lnSpc>
              <a:buClr>
                <a:srgbClr val="000000"/>
              </a:buClr>
              <a:buSzPts val="2400"/>
            </a:pPr>
            <a:r>
              <a:rPr lang="en-US" altLang="ko-KR" sz="25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 </a:t>
            </a:r>
            <a:r>
              <a:rPr lang="ko-KR" altLang="en-US" sz="25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현황</a:t>
            </a:r>
            <a:endParaRPr lang="en-US" altLang="ko-KR" sz="2500" b="1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320767" lvl="2" indent="0" algn="l">
              <a:lnSpc>
                <a:spcPct val="200000"/>
              </a:lnSpc>
              <a:buClr>
                <a:srgbClr val="000000"/>
              </a:buClr>
              <a:buSzPts val="2400"/>
            </a:pPr>
            <a:r>
              <a:rPr lang="en-US" altLang="ko-KR" sz="25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 </a:t>
            </a:r>
            <a:r>
              <a:rPr lang="ko-KR" altLang="en-US" sz="25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잠재원인 도출</a:t>
            </a:r>
            <a:endParaRPr lang="en-US" altLang="ko-KR" sz="2500" b="1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320767" lvl="2" indent="0" algn="l">
              <a:lnSpc>
                <a:spcPct val="200000"/>
              </a:lnSpc>
              <a:buClr>
                <a:srgbClr val="000000"/>
              </a:buClr>
              <a:buSzPts val="2400"/>
            </a:pPr>
            <a:r>
              <a:rPr lang="en-US" altLang="ko-KR" sz="25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 </a:t>
            </a:r>
            <a:r>
              <a:rPr lang="ko-KR" altLang="en-US" sz="25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잠재원인 우선순위</a:t>
            </a:r>
            <a:endParaRPr lang="en-US" altLang="ko-KR" sz="2500" b="1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320767" lvl="2" indent="0" algn="l">
              <a:lnSpc>
                <a:spcPct val="200000"/>
              </a:lnSpc>
              <a:buClr>
                <a:srgbClr val="000000"/>
              </a:buClr>
              <a:buSzPts val="2400"/>
            </a:pPr>
            <a:r>
              <a:rPr lang="en-US" altLang="ko-KR" sz="25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06</a:t>
            </a:r>
            <a:r>
              <a:rPr lang="ko-KR" altLang="en-US" sz="2500" b="1">
                <a:solidFill>
                  <a:schemeClr val="tx1"/>
                </a:solidFill>
                <a:latin typeface="Futura Std Book" panose="020B0802020204020204" pitchFamily="34" charset="0"/>
              </a:rPr>
              <a:t> 조사내용</a:t>
            </a:r>
            <a:endParaRPr lang="en-US" altLang="ko-KR" sz="2500" b="1" dirty="0">
              <a:solidFill>
                <a:schemeClr val="tx1"/>
              </a:solidFill>
              <a:latin typeface="Futura Std Book" panose="020B0802020204020204" pitchFamily="34" charset="0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4181475" y="0"/>
            <a:ext cx="0" cy="6858000"/>
          </a:xfrm>
          <a:prstGeom prst="line">
            <a:avLst/>
          </a:prstGeom>
          <a:ln w="76200">
            <a:solidFill>
              <a:srgbClr val="0058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53425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그룹 82">
            <a:extLst>
              <a:ext uri="{FF2B5EF4-FFF2-40B4-BE49-F238E27FC236}">
                <a16:creationId xmlns:a16="http://schemas.microsoft.com/office/drawing/2014/main" id="{9D412082-FC30-4BE1-9CB2-20BFDFEF936A}"/>
              </a:ext>
            </a:extLst>
          </p:cNvPr>
          <p:cNvGrpSpPr/>
          <p:nvPr/>
        </p:nvGrpSpPr>
        <p:grpSpPr>
          <a:xfrm>
            <a:off x="124020" y="2194736"/>
            <a:ext cx="2917825" cy="3256788"/>
            <a:chOff x="5648960" y="2452293"/>
            <a:chExt cx="2476500" cy="1493279"/>
          </a:xfrm>
          <a:solidFill>
            <a:srgbClr val="E7E6E6"/>
          </a:solidFill>
        </p:grpSpPr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BC67AE28-33F7-4CC0-B765-5291E9B1F1D3}"/>
                </a:ext>
              </a:extLst>
            </p:cNvPr>
            <p:cNvSpPr/>
            <p:nvPr/>
          </p:nvSpPr>
          <p:spPr>
            <a:xfrm>
              <a:off x="5648960" y="2452293"/>
              <a:ext cx="2476500" cy="1493279"/>
            </a:xfrm>
            <a:prstGeom prst="rect">
              <a:avLst/>
            </a:prstGeom>
            <a:grpFill/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A9563A3A-A2A1-4D5B-8A65-435A50A842D9}"/>
                </a:ext>
              </a:extLst>
            </p:cNvPr>
            <p:cNvSpPr txBox="1"/>
            <p:nvPr/>
          </p:nvSpPr>
          <p:spPr>
            <a:xfrm>
              <a:off x="5648960" y="2452293"/>
              <a:ext cx="2476500" cy="1493279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38684" tIns="138684" rIns="184912" bIns="208026" numCol="1" spcCol="1270" anchor="t" anchorCtr="0">
              <a:noAutofit/>
            </a:bodyPr>
            <a:lstStyle/>
            <a:p>
              <a:pPr marL="228600" lvl="1" indent="-228600" algn="l" defTabSz="1155700" latinLnBrk="1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ko-KR" altLang="en-US" sz="2600" kern="1200"/>
            </a:p>
            <a:p>
              <a:pPr marL="228600" lvl="1" indent="-228600" algn="l" defTabSz="1155700" latinLnBrk="1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ko-KR" altLang="en-US" sz="2600" kern="1200"/>
            </a:p>
          </p:txBody>
        </p:sp>
      </p:grp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212B5BC9-85E7-402C-8BFD-A678E2F6C611}"/>
              </a:ext>
            </a:extLst>
          </p:cNvPr>
          <p:cNvGrpSpPr/>
          <p:nvPr/>
        </p:nvGrpSpPr>
        <p:grpSpPr>
          <a:xfrm>
            <a:off x="3115807" y="2194736"/>
            <a:ext cx="2917825" cy="3256788"/>
            <a:chOff x="5648960" y="2452293"/>
            <a:chExt cx="2476500" cy="1493279"/>
          </a:xfrm>
          <a:solidFill>
            <a:srgbClr val="E7E6E6"/>
          </a:solidFill>
        </p:grpSpPr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4BD0A192-4D86-4CDC-9C15-0814F46722B3}"/>
                </a:ext>
              </a:extLst>
            </p:cNvPr>
            <p:cNvSpPr/>
            <p:nvPr/>
          </p:nvSpPr>
          <p:spPr>
            <a:xfrm>
              <a:off x="5648960" y="2452293"/>
              <a:ext cx="2476500" cy="1493279"/>
            </a:xfrm>
            <a:prstGeom prst="rect">
              <a:avLst/>
            </a:prstGeom>
            <a:grpFill/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5C62B3D8-A087-41EE-9D93-CAC0AB4B3413}"/>
                </a:ext>
              </a:extLst>
            </p:cNvPr>
            <p:cNvSpPr txBox="1"/>
            <p:nvPr/>
          </p:nvSpPr>
          <p:spPr>
            <a:xfrm>
              <a:off x="5648960" y="2452293"/>
              <a:ext cx="2476500" cy="1493279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38684" tIns="138684" rIns="184912" bIns="208026" numCol="1" spcCol="1270" anchor="t" anchorCtr="0">
              <a:noAutofit/>
            </a:bodyPr>
            <a:lstStyle/>
            <a:p>
              <a:pPr marL="228600" lvl="1" indent="-228600" algn="l" defTabSz="1155700" latinLnBrk="1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ko-KR" altLang="en-US" sz="2600" kern="1200"/>
            </a:p>
            <a:p>
              <a:pPr marL="228600" lvl="1" indent="-228600" algn="l" defTabSz="1155700" latinLnBrk="1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ko-KR" altLang="en-US" sz="2600" kern="1200"/>
            </a:p>
          </p:txBody>
        </p:sp>
      </p:grpSp>
      <p:cxnSp>
        <p:nvCxnSpPr>
          <p:cNvPr id="7" name="직선 연결선 6"/>
          <p:cNvCxnSpPr/>
          <p:nvPr/>
        </p:nvCxnSpPr>
        <p:spPr>
          <a:xfrm>
            <a:off x="0" y="925165"/>
            <a:ext cx="12192000" cy="9525"/>
          </a:xfrm>
          <a:prstGeom prst="line">
            <a:avLst/>
          </a:prstGeom>
          <a:ln w="57150">
            <a:solidFill>
              <a:srgbClr val="0058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74163" y="183658"/>
            <a:ext cx="8922328" cy="7415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5500" b="1">
                <a:solidFill>
                  <a:schemeClr val="tx1"/>
                </a:solidFill>
                <a:latin typeface="Futura Std Book" panose="020B0802020204020204" pitchFamily="34" charset="0"/>
              </a:rPr>
              <a:t>01</a:t>
            </a:r>
            <a:r>
              <a:rPr lang="en-US" altLang="ko-KR" sz="4667" b="1">
                <a:solidFill>
                  <a:schemeClr val="tx1"/>
                </a:solidFill>
                <a:latin typeface="Futura Std Book" panose="020B0802020204020204" pitchFamily="34" charset="0"/>
              </a:rPr>
              <a:t> </a:t>
            </a:r>
            <a:r>
              <a:rPr lang="ko-KR" altLang="en-US" sz="3500" b="1">
                <a:solidFill>
                  <a:schemeClr val="tx1"/>
                </a:solidFill>
                <a:latin typeface="Futura Std Book" panose="020B0802020204020204" pitchFamily="34" charset="0"/>
              </a:rPr>
              <a:t>추진 배경 </a:t>
            </a:r>
            <a:r>
              <a:rPr lang="en-US" altLang="ko-KR" sz="3500" b="1">
                <a:solidFill>
                  <a:schemeClr val="tx1"/>
                </a:solidFill>
                <a:latin typeface="Futura Std Book" panose="020B0802020204020204" pitchFamily="34" charset="0"/>
              </a:rPr>
              <a:t> </a:t>
            </a:r>
            <a:r>
              <a:rPr lang="ko-KR" altLang="en-US" sz="3500" b="1">
                <a:solidFill>
                  <a:schemeClr val="tx1"/>
                </a:solidFill>
                <a:latin typeface="Futura Std Book" panose="020B0802020204020204" pitchFamily="34" charset="0"/>
              </a:rPr>
              <a:t> </a:t>
            </a:r>
            <a:endParaRPr lang="ko-KR" altLang="en-US" sz="3500" b="1" dirty="0">
              <a:solidFill>
                <a:schemeClr val="tx1"/>
              </a:solidFill>
              <a:latin typeface="Futura Std Book" panose="020B0802020204020204" pitchFamily="34" charset="0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332139" y="6073629"/>
            <a:ext cx="9527721" cy="503913"/>
          </a:xfrm>
          <a:prstGeom prst="rect">
            <a:avLst/>
          </a:prstGeom>
          <a:noFill/>
          <a:ln w="28575">
            <a:solidFill>
              <a:srgbClr val="0058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2400" b="1">
                <a:solidFill>
                  <a:schemeClr val="tx1"/>
                </a:solidFill>
                <a:latin typeface="Futura Std Book" panose="020B0802020204020204" pitchFamily="34" charset="0"/>
              </a:rPr>
              <a:t>초고령 사회 진입에 따른 헬스 케어 플랫폼</a:t>
            </a:r>
            <a:r>
              <a:rPr lang="en-US" altLang="ko-KR" sz="2400" b="1">
                <a:solidFill>
                  <a:schemeClr val="tx1"/>
                </a:solidFill>
                <a:latin typeface="Futura Std Book" panose="020B0802020204020204" pitchFamily="34" charset="0"/>
              </a:rPr>
              <a:t> </a:t>
            </a:r>
            <a:r>
              <a:rPr lang="ko-KR" altLang="en-US" sz="2400" b="1">
                <a:solidFill>
                  <a:schemeClr val="tx1"/>
                </a:solidFill>
                <a:latin typeface="Futura Std Book" panose="020B0802020204020204" pitchFamily="34" charset="0"/>
              </a:rPr>
              <a:t>제작</a:t>
            </a:r>
            <a:endParaRPr lang="ko-KR" altLang="en-US" sz="2400" b="1" dirty="0">
              <a:solidFill>
                <a:schemeClr val="tx1"/>
              </a:solidFill>
              <a:latin typeface="Futura Std Book" panose="020B0802020204020204" pitchFamily="34" charset="0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1C924889-FBB5-41D0-8060-0102C9C6D785}"/>
              </a:ext>
            </a:extLst>
          </p:cNvPr>
          <p:cNvGrpSpPr/>
          <p:nvPr/>
        </p:nvGrpSpPr>
        <p:grpSpPr>
          <a:xfrm>
            <a:off x="124831" y="1674495"/>
            <a:ext cx="2917825" cy="511392"/>
            <a:chOff x="5648960" y="1473093"/>
            <a:chExt cx="2476501" cy="979200"/>
          </a:xfrm>
          <a:solidFill>
            <a:srgbClr val="00588A"/>
          </a:solidFill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22D82DC4-B82B-49AD-8635-E8C134C21F45}"/>
                </a:ext>
              </a:extLst>
            </p:cNvPr>
            <p:cNvSpPr/>
            <p:nvPr/>
          </p:nvSpPr>
          <p:spPr>
            <a:xfrm>
              <a:off x="5648960" y="1473093"/>
              <a:ext cx="2476500" cy="979200"/>
            </a:xfrm>
            <a:prstGeom prst="rect">
              <a:avLst/>
            </a:prstGeom>
            <a:grpFill/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34EFB3A-BE07-403C-A326-1996BC438AD7}"/>
                </a:ext>
              </a:extLst>
            </p:cNvPr>
            <p:cNvSpPr txBox="1"/>
            <p:nvPr/>
          </p:nvSpPr>
          <p:spPr>
            <a:xfrm>
              <a:off x="5648961" y="1473093"/>
              <a:ext cx="2476500" cy="979200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84912" tIns="105664" rIns="184912" bIns="105664" numCol="1" spcCol="1270" anchor="ctr" anchorCtr="0">
              <a:noAutofit/>
            </a:bodyPr>
            <a:lstStyle/>
            <a:p>
              <a:pPr marL="0" lvl="0" indent="0" algn="ctr" defTabSz="11557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600" b="1" kern="1200"/>
                <a:t>급격한 고령화 속도</a:t>
              </a: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AD4A9BFE-6A64-4817-96C4-9286868C5D3A}"/>
              </a:ext>
            </a:extLst>
          </p:cNvPr>
          <p:cNvGrpSpPr/>
          <p:nvPr/>
        </p:nvGrpSpPr>
        <p:grpSpPr>
          <a:xfrm>
            <a:off x="6171580" y="2191133"/>
            <a:ext cx="2917825" cy="3256788"/>
            <a:chOff x="5648960" y="2452293"/>
            <a:chExt cx="2476500" cy="1493279"/>
          </a:xfrm>
          <a:solidFill>
            <a:srgbClr val="E7E6E6"/>
          </a:solidFill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19C64519-F6BA-4C59-9D45-F057258007D6}"/>
                </a:ext>
              </a:extLst>
            </p:cNvPr>
            <p:cNvSpPr/>
            <p:nvPr/>
          </p:nvSpPr>
          <p:spPr>
            <a:xfrm>
              <a:off x="5648960" y="2452293"/>
              <a:ext cx="2476500" cy="1493279"/>
            </a:xfrm>
            <a:prstGeom prst="rect">
              <a:avLst/>
            </a:prstGeom>
            <a:grpFill/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E416B78-8A8E-4B6E-8783-60251A537FEB}"/>
                </a:ext>
              </a:extLst>
            </p:cNvPr>
            <p:cNvSpPr txBox="1"/>
            <p:nvPr/>
          </p:nvSpPr>
          <p:spPr>
            <a:xfrm>
              <a:off x="5648960" y="2452293"/>
              <a:ext cx="2476500" cy="1493279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38684" tIns="138684" rIns="184912" bIns="208026" numCol="1" spcCol="1270" anchor="t" anchorCtr="0">
              <a:noAutofit/>
            </a:bodyPr>
            <a:lstStyle/>
            <a:p>
              <a:pPr marL="228600" lvl="1" indent="-228600" algn="l" defTabSz="1155700" latinLnBrk="1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ko-KR" altLang="en-US" sz="2600" kern="1200"/>
            </a:p>
            <a:p>
              <a:pPr marL="228600" lvl="1" indent="-228600" algn="l" defTabSz="1155700" latinLnBrk="1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ko-KR" altLang="en-US" sz="2600" kern="1200"/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CEDF72D4-EB8D-4AC2-843D-1726D65DA90F}"/>
              </a:ext>
            </a:extLst>
          </p:cNvPr>
          <p:cNvGrpSpPr/>
          <p:nvPr/>
        </p:nvGrpSpPr>
        <p:grpSpPr>
          <a:xfrm>
            <a:off x="3115806" y="1679255"/>
            <a:ext cx="2917826" cy="511392"/>
            <a:chOff x="5648960" y="1473093"/>
            <a:chExt cx="2476501" cy="979200"/>
          </a:xfrm>
        </p:grpSpPr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8532E643-09AD-407E-8CB8-865765A55528}"/>
                </a:ext>
              </a:extLst>
            </p:cNvPr>
            <p:cNvSpPr/>
            <p:nvPr/>
          </p:nvSpPr>
          <p:spPr>
            <a:xfrm>
              <a:off x="5648960" y="1473093"/>
              <a:ext cx="2476500" cy="979200"/>
            </a:xfrm>
            <a:prstGeom prst="rect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DD230285-E435-46F8-B320-7DEC7B158182}"/>
                </a:ext>
              </a:extLst>
            </p:cNvPr>
            <p:cNvSpPr txBox="1"/>
            <p:nvPr/>
          </p:nvSpPr>
          <p:spPr>
            <a:xfrm>
              <a:off x="5648961" y="1473093"/>
              <a:ext cx="2476500" cy="979200"/>
            </a:xfrm>
            <a:prstGeom prst="rect">
              <a:avLst/>
            </a:prstGeom>
            <a:solidFill>
              <a:srgbClr val="00588A"/>
            </a:solidFill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84912" tIns="105664" rIns="184912" bIns="105664" numCol="1" spcCol="1270" anchor="ctr" anchorCtr="0">
              <a:noAutofit/>
            </a:bodyPr>
            <a:lstStyle/>
            <a:p>
              <a:pPr marL="0" lvl="0" indent="0" algn="ctr" defTabSz="11557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600" b="1"/>
                <a:t>만성질환 유병률 증가</a:t>
              </a:r>
              <a:endParaRPr lang="en-US" altLang="ko-KR" sz="1600" b="1"/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B86EA782-AF9B-47C9-B61E-305804CADA00}"/>
              </a:ext>
            </a:extLst>
          </p:cNvPr>
          <p:cNvGrpSpPr/>
          <p:nvPr/>
        </p:nvGrpSpPr>
        <p:grpSpPr>
          <a:xfrm>
            <a:off x="6171581" y="1674495"/>
            <a:ext cx="2917826" cy="511392"/>
            <a:chOff x="5648960" y="1473093"/>
            <a:chExt cx="2476501" cy="979200"/>
          </a:xfrm>
          <a:solidFill>
            <a:srgbClr val="00588A"/>
          </a:solidFill>
        </p:grpSpPr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8F9A4FC-F5C6-40BA-9584-3FC72088447F}"/>
                </a:ext>
              </a:extLst>
            </p:cNvPr>
            <p:cNvSpPr/>
            <p:nvPr/>
          </p:nvSpPr>
          <p:spPr>
            <a:xfrm>
              <a:off x="5648960" y="1473093"/>
              <a:ext cx="2476500" cy="979200"/>
            </a:xfrm>
            <a:prstGeom prst="rect">
              <a:avLst/>
            </a:prstGeom>
            <a:grpFill/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46383D7F-E107-43B0-B030-16BA0A020E2A}"/>
                </a:ext>
              </a:extLst>
            </p:cNvPr>
            <p:cNvSpPr txBox="1"/>
            <p:nvPr/>
          </p:nvSpPr>
          <p:spPr>
            <a:xfrm>
              <a:off x="5648961" y="1473093"/>
              <a:ext cx="2476500" cy="979200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84912" tIns="105664" rIns="184912" bIns="105664" numCol="1" spcCol="1270" anchor="ctr" anchorCtr="0">
              <a:noAutofit/>
            </a:bodyPr>
            <a:lstStyle/>
            <a:p>
              <a:pPr marL="0" lvl="0" indent="0" algn="ctr" defTabSz="11557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600" b="1"/>
                <a:t>노인 의료비 증가</a:t>
              </a:r>
              <a:endParaRPr lang="ko-KR" altLang="en-US" sz="1600" b="1" kern="1200"/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24968CFC-C0B0-42AA-8EE9-9A41A2860817}"/>
              </a:ext>
            </a:extLst>
          </p:cNvPr>
          <p:cNvSpPr/>
          <p:nvPr/>
        </p:nvSpPr>
        <p:spPr>
          <a:xfrm>
            <a:off x="195765" y="3783183"/>
            <a:ext cx="2785110" cy="2235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>
                <a:solidFill>
                  <a:schemeClr val="tx1"/>
                </a:solidFill>
              </a:rPr>
              <a:t>&lt; </a:t>
            </a:r>
            <a:r>
              <a:rPr lang="ko-KR" altLang="en-US" sz="1000" b="1">
                <a:solidFill>
                  <a:schemeClr val="tx1"/>
                </a:solidFill>
              </a:rPr>
              <a:t>고령인구 비율 예측 </a:t>
            </a:r>
            <a:r>
              <a:rPr lang="en-US" altLang="ko-KR" sz="1000" b="1">
                <a:solidFill>
                  <a:schemeClr val="tx1"/>
                </a:solidFill>
              </a:rPr>
              <a:t>&gt; </a:t>
            </a:r>
            <a:endParaRPr lang="ko-KR" altLang="en-US" sz="1000" b="1">
              <a:solidFill>
                <a:schemeClr val="tx1"/>
              </a:solidFill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0900BE42-9666-488D-9549-61346A3C65F0}"/>
              </a:ext>
            </a:extLst>
          </p:cNvPr>
          <p:cNvSpPr/>
          <p:nvPr/>
        </p:nvSpPr>
        <p:spPr>
          <a:xfrm>
            <a:off x="195766" y="4112270"/>
            <a:ext cx="2785110" cy="1188143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tIns="0" bIns="144000" rtlCol="0" anchor="ctr" anchorCtr="0">
            <a:no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1300" b="1">
                <a:solidFill>
                  <a:schemeClr val="tx1"/>
                </a:solidFill>
              </a:rPr>
              <a:t>세계 최고 수준의 고령화 속도</a:t>
            </a:r>
            <a:endParaRPr lang="en-US" altLang="ko-KR" sz="1300" b="1">
              <a:solidFill>
                <a:schemeClr val="tx1"/>
              </a:solidFill>
            </a:endParaRPr>
          </a:p>
          <a:p>
            <a:pPr algn="ctr">
              <a:lnSpc>
                <a:spcPct val="200000"/>
              </a:lnSpc>
            </a:pPr>
            <a:r>
              <a:rPr lang="en-US" altLang="ko-KR" sz="1300" b="1">
                <a:solidFill>
                  <a:schemeClr val="tx1"/>
                </a:solidFill>
              </a:rPr>
              <a:t>OECD </a:t>
            </a:r>
            <a:r>
              <a:rPr lang="ko-KR" altLang="en-US" sz="1300" b="1">
                <a:solidFill>
                  <a:schemeClr val="tx1"/>
                </a:solidFill>
              </a:rPr>
              <a:t>평균 </a:t>
            </a:r>
            <a:r>
              <a:rPr lang="en-US" altLang="ko-KR" sz="1300" b="1">
                <a:solidFill>
                  <a:schemeClr val="tx1"/>
                </a:solidFill>
              </a:rPr>
              <a:t>1.6 : </a:t>
            </a:r>
            <a:r>
              <a:rPr lang="ko-KR" altLang="en-US" sz="1300" b="1">
                <a:solidFill>
                  <a:schemeClr val="tx1"/>
                </a:solidFill>
              </a:rPr>
              <a:t>한국 </a:t>
            </a:r>
            <a:r>
              <a:rPr lang="en-US" altLang="ko-KR" sz="1300" b="1">
                <a:solidFill>
                  <a:schemeClr val="tx1"/>
                </a:solidFill>
              </a:rPr>
              <a:t>4.0</a:t>
            </a:r>
          </a:p>
          <a:p>
            <a:pPr algn="ctr">
              <a:lnSpc>
                <a:spcPct val="200000"/>
              </a:lnSpc>
            </a:pPr>
            <a:r>
              <a:rPr lang="en-US" altLang="ko-KR" sz="1300" b="1">
                <a:solidFill>
                  <a:schemeClr val="tx1"/>
                </a:solidFill>
              </a:rPr>
              <a:t>2030</a:t>
            </a:r>
            <a:r>
              <a:rPr lang="ko-KR" altLang="en-US" sz="1300" b="1">
                <a:solidFill>
                  <a:schemeClr val="tx1"/>
                </a:solidFill>
              </a:rPr>
              <a:t>년 </a:t>
            </a:r>
            <a:r>
              <a:rPr lang="en-US" altLang="ko-KR" sz="1300" b="1">
                <a:solidFill>
                  <a:schemeClr val="tx1"/>
                </a:solidFill>
              </a:rPr>
              <a:t>65</a:t>
            </a:r>
            <a:r>
              <a:rPr lang="ko-KR" altLang="en-US" sz="1300" b="1">
                <a:solidFill>
                  <a:schemeClr val="tx1"/>
                </a:solidFill>
              </a:rPr>
              <a:t>세 이상 비율 </a:t>
            </a:r>
            <a:r>
              <a:rPr lang="en-US" altLang="ko-KR" sz="1300" b="1">
                <a:solidFill>
                  <a:schemeClr val="tx1"/>
                </a:solidFill>
              </a:rPr>
              <a:t>25%</a:t>
            </a: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FDBB40DE-1F55-43D8-B847-23F44620014F}"/>
              </a:ext>
            </a:extLst>
          </p:cNvPr>
          <p:cNvSpPr/>
          <p:nvPr/>
        </p:nvSpPr>
        <p:spPr>
          <a:xfrm>
            <a:off x="3182167" y="4122066"/>
            <a:ext cx="2785110" cy="1226506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tIns="0" bIns="144000" rtlCol="0" anchor="ctr" anchorCtr="0">
            <a:no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1300" b="1">
                <a:solidFill>
                  <a:schemeClr val="tx1"/>
                </a:solidFill>
              </a:rPr>
              <a:t>우리나라 성인 중 </a:t>
            </a:r>
            <a:r>
              <a:rPr lang="en-US" altLang="ko-KR" sz="1300" b="1">
                <a:solidFill>
                  <a:schemeClr val="tx1"/>
                </a:solidFill>
              </a:rPr>
              <a:t>54% </a:t>
            </a:r>
            <a:r>
              <a:rPr lang="ko-KR" altLang="en-US" sz="1300" b="1">
                <a:solidFill>
                  <a:schemeClr val="tx1"/>
                </a:solidFill>
              </a:rPr>
              <a:t>만성질환</a:t>
            </a:r>
            <a:endParaRPr lang="en-US" altLang="ko-KR" sz="1300" b="1">
              <a:solidFill>
                <a:schemeClr val="tx1"/>
              </a:solidFill>
            </a:endParaRPr>
          </a:p>
          <a:p>
            <a:pPr algn="ctr">
              <a:lnSpc>
                <a:spcPct val="200000"/>
              </a:lnSpc>
            </a:pPr>
            <a:r>
              <a:rPr lang="ko-KR" altLang="en-US" sz="1300" b="1">
                <a:solidFill>
                  <a:schemeClr val="tx1"/>
                </a:solidFill>
              </a:rPr>
              <a:t>만성질환 유병률 매년 증가</a:t>
            </a:r>
            <a:endParaRPr lang="en-US" altLang="ko-KR" sz="1300" b="1">
              <a:solidFill>
                <a:schemeClr val="tx1"/>
              </a:solidFill>
            </a:endParaRPr>
          </a:p>
          <a:p>
            <a:pPr algn="ctr">
              <a:lnSpc>
                <a:spcPct val="200000"/>
              </a:lnSpc>
            </a:pPr>
            <a:r>
              <a:rPr lang="ko-KR" altLang="en-US" sz="1300" b="1">
                <a:solidFill>
                  <a:schemeClr val="tx1"/>
                </a:solidFill>
              </a:rPr>
              <a:t>국민 의료비 평균 증가율 </a:t>
            </a:r>
            <a:r>
              <a:rPr lang="en-US" altLang="ko-KR" sz="1300" b="1">
                <a:solidFill>
                  <a:schemeClr val="tx1"/>
                </a:solidFill>
              </a:rPr>
              <a:t>6%</a:t>
            </a: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0F385C34-B838-405D-91DE-7381ACB26DFA}"/>
              </a:ext>
            </a:extLst>
          </p:cNvPr>
          <p:cNvSpPr/>
          <p:nvPr/>
        </p:nvSpPr>
        <p:spPr>
          <a:xfrm>
            <a:off x="3749353" y="3861967"/>
            <a:ext cx="1650734" cy="1066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>
                <a:solidFill>
                  <a:schemeClr val="tx1"/>
                </a:solidFill>
              </a:rPr>
              <a:t>&lt; </a:t>
            </a:r>
            <a:r>
              <a:rPr lang="ko-KR" altLang="en-US" sz="1000" b="1">
                <a:solidFill>
                  <a:schemeClr val="tx1"/>
                </a:solidFill>
              </a:rPr>
              <a:t>만성질환 유병률  </a:t>
            </a:r>
            <a:r>
              <a:rPr lang="en-US" altLang="ko-KR" sz="1000" b="1">
                <a:solidFill>
                  <a:schemeClr val="tx1"/>
                </a:solidFill>
              </a:rPr>
              <a:t>&gt; </a:t>
            </a:r>
            <a:endParaRPr lang="ko-KR" altLang="en-US" sz="1000" b="1">
              <a:solidFill>
                <a:schemeClr val="tx1"/>
              </a:solidFill>
            </a:endParaRPr>
          </a:p>
        </p:txBody>
      </p:sp>
      <p:graphicFrame>
        <p:nvGraphicFramePr>
          <p:cNvPr id="55" name="차트 54">
            <a:extLst>
              <a:ext uri="{FF2B5EF4-FFF2-40B4-BE49-F238E27FC236}">
                <a16:creationId xmlns:a16="http://schemas.microsoft.com/office/drawing/2014/main" id="{0DA074BC-1681-4630-9A10-04B251E7292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04587524"/>
              </p:ext>
            </p:extLst>
          </p:nvPr>
        </p:nvGraphicFramePr>
        <p:xfrm>
          <a:off x="195767" y="2272246"/>
          <a:ext cx="2785110" cy="15432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C833FE4C-8A75-43FF-BC7A-6B53A2C399EA}"/>
                  </a:ext>
                </a:extLst>
              </p:cNvPr>
              <p:cNvSpPr/>
              <p:nvPr/>
            </p:nvSpPr>
            <p:spPr>
              <a:xfrm>
                <a:off x="6251554" y="4113733"/>
                <a:ext cx="2785110" cy="1234921"/>
              </a:xfrm>
              <a:prstGeom prst="rect">
                <a:avLst/>
              </a:prstGeom>
              <a:no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108000" tIns="0" rIns="108000" bIns="144000" rtlCol="0" anchor="ctr" anchorCtr="0">
                <a:noAutofit/>
              </a:bodyPr>
              <a:lstStyle/>
              <a:p>
                <a:pPr algn="ctr">
                  <a:lnSpc>
                    <a:spcPct val="200000"/>
                  </a:lnSpc>
                </a:pPr>
                <a:r>
                  <a:rPr lang="ko-KR" altLang="en-US" sz="1300" b="1">
                    <a:solidFill>
                      <a:schemeClr val="tx1"/>
                    </a:solidFill>
                  </a:rPr>
                  <a:t>노인인구 증가 → 의료비 증가</a:t>
                </a:r>
                <a:endParaRPr lang="en-US" altLang="ko-KR" sz="1300" b="1">
                  <a:solidFill>
                    <a:schemeClr val="tx1"/>
                  </a:solidFill>
                </a:endParaRPr>
              </a:p>
              <a:p>
                <a:pPr algn="ctr">
                  <a:lnSpc>
                    <a:spcPct val="200000"/>
                  </a:lnSpc>
                </a:pPr>
                <a:r>
                  <a:rPr lang="ko-KR" altLang="en-US" sz="1300" b="1">
                    <a:solidFill>
                      <a:schemeClr val="tx1"/>
                    </a:solidFill>
                  </a:rPr>
                  <a:t>다른 연령에 비해 두 배 빠르게 증가 </a:t>
                </a:r>
                <a:endParaRPr lang="en-US" altLang="ko-KR" sz="1300" b="1">
                  <a:solidFill>
                    <a:schemeClr val="tx1"/>
                  </a:solidFill>
                </a:endParaRPr>
              </a:p>
              <a:p>
                <a:pPr algn="ctr">
                  <a:lnSpc>
                    <a:spcPct val="200000"/>
                  </a:lnSpc>
                </a:pPr>
                <a:r>
                  <a:rPr lang="ko-KR" altLang="en-US" sz="1300" b="1">
                    <a:solidFill>
                      <a:schemeClr val="tx1"/>
                    </a:solidFill>
                  </a:rPr>
                  <a:t>전체 진료비의 </a:t>
                </a:r>
                <a14:m>
                  <m:oMath xmlns:m="http://schemas.openxmlformats.org/officeDocument/2006/math">
                    <m:f>
                      <m:fPr>
                        <m:type m:val="skw"/>
                        <m:ctrlPr>
                          <a:rPr lang="ko-KR" altLang="en-US" sz="13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3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altLang="ko-KR" sz="13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den>
                    </m:f>
                  </m:oMath>
                </a14:m>
                <a:endParaRPr lang="en-US" altLang="ko-KR" sz="1300" b="1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C833FE4C-8A75-43FF-BC7A-6B53A2C399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1554" y="4113733"/>
                <a:ext cx="2785110" cy="1234921"/>
              </a:xfrm>
              <a:prstGeom prst="rect">
                <a:avLst/>
              </a:prstGeom>
              <a:blipFill>
                <a:blip r:embed="rId4"/>
                <a:stretch>
                  <a:fillRect l="-2397" b="-29268"/>
                </a:stretch>
              </a:blipFill>
              <a:ln w="19050"/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직사각형 57">
            <a:extLst>
              <a:ext uri="{FF2B5EF4-FFF2-40B4-BE49-F238E27FC236}">
                <a16:creationId xmlns:a16="http://schemas.microsoft.com/office/drawing/2014/main" id="{D4F36E9B-E4EE-4594-9C35-EA5CEDD6F1EE}"/>
              </a:ext>
            </a:extLst>
          </p:cNvPr>
          <p:cNvSpPr/>
          <p:nvPr/>
        </p:nvSpPr>
        <p:spPr>
          <a:xfrm>
            <a:off x="6805125" y="3855608"/>
            <a:ext cx="1650734" cy="1066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>
                <a:solidFill>
                  <a:schemeClr val="tx1"/>
                </a:solidFill>
              </a:rPr>
              <a:t>&lt; </a:t>
            </a:r>
            <a:r>
              <a:rPr lang="ko-KR" altLang="en-US" sz="1000" b="1">
                <a:solidFill>
                  <a:schemeClr val="tx1"/>
                </a:solidFill>
              </a:rPr>
              <a:t>의료비 통계지표</a:t>
            </a:r>
            <a:r>
              <a:rPr lang="en-US" altLang="ko-KR" sz="1000" b="1">
                <a:solidFill>
                  <a:schemeClr val="tx1"/>
                </a:solidFill>
              </a:rPr>
              <a:t>&gt; </a:t>
            </a:r>
            <a:endParaRPr lang="ko-KR" altLang="en-US" sz="1000" b="1">
              <a:solidFill>
                <a:schemeClr val="tx1"/>
              </a:solidFill>
            </a:endParaRPr>
          </a:p>
        </p:txBody>
      </p:sp>
      <p:graphicFrame>
        <p:nvGraphicFramePr>
          <p:cNvPr id="59" name="차트 58">
            <a:extLst>
              <a:ext uri="{FF2B5EF4-FFF2-40B4-BE49-F238E27FC236}">
                <a16:creationId xmlns:a16="http://schemas.microsoft.com/office/drawing/2014/main" id="{215C337F-95BC-4603-9772-33063A8A10A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63368420"/>
              </p:ext>
            </p:extLst>
          </p:nvPr>
        </p:nvGraphicFramePr>
        <p:xfrm>
          <a:off x="6237937" y="2275166"/>
          <a:ext cx="2785110" cy="15301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893E035-3F55-496A-9D43-D93D870E7983}"/>
              </a:ext>
            </a:extLst>
          </p:cNvPr>
          <p:cNvCxnSpPr>
            <a:cxnSpLocks/>
          </p:cNvCxnSpPr>
          <p:nvPr/>
        </p:nvCxnSpPr>
        <p:spPr>
          <a:xfrm>
            <a:off x="1663076" y="5464974"/>
            <a:ext cx="3302" cy="330366"/>
          </a:xfrm>
          <a:prstGeom prst="line">
            <a:avLst/>
          </a:prstGeom>
          <a:ln w="38100" cap="rnd">
            <a:solidFill>
              <a:srgbClr val="0058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C9152EA1-3490-431B-BADD-D4CA7A6A4AF3}"/>
              </a:ext>
            </a:extLst>
          </p:cNvPr>
          <p:cNvCxnSpPr>
            <a:cxnSpLocks/>
          </p:cNvCxnSpPr>
          <p:nvPr/>
        </p:nvCxnSpPr>
        <p:spPr>
          <a:xfrm>
            <a:off x="4682931" y="5485170"/>
            <a:ext cx="0" cy="293918"/>
          </a:xfrm>
          <a:prstGeom prst="line">
            <a:avLst/>
          </a:prstGeom>
          <a:ln w="38100">
            <a:solidFill>
              <a:srgbClr val="0058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2877770C-CE3F-470B-BF18-2D6ACAD68493}"/>
              </a:ext>
            </a:extLst>
          </p:cNvPr>
          <p:cNvCxnSpPr>
            <a:cxnSpLocks/>
          </p:cNvCxnSpPr>
          <p:nvPr/>
        </p:nvCxnSpPr>
        <p:spPr>
          <a:xfrm>
            <a:off x="7612517" y="5448722"/>
            <a:ext cx="0" cy="330366"/>
          </a:xfrm>
          <a:prstGeom prst="line">
            <a:avLst/>
          </a:prstGeom>
          <a:ln w="38100">
            <a:solidFill>
              <a:srgbClr val="0058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E331FA58-D636-4CAD-9526-6BA42B227312}"/>
              </a:ext>
            </a:extLst>
          </p:cNvPr>
          <p:cNvCxnSpPr>
            <a:cxnSpLocks/>
          </p:cNvCxnSpPr>
          <p:nvPr/>
        </p:nvCxnSpPr>
        <p:spPr>
          <a:xfrm flipV="1">
            <a:off x="1663076" y="5798170"/>
            <a:ext cx="8972408" cy="7983"/>
          </a:xfrm>
          <a:prstGeom prst="curvedConnector3">
            <a:avLst>
              <a:gd name="adj1" fmla="val 50000"/>
            </a:avLst>
          </a:prstGeom>
          <a:ln w="38100" cap="rnd">
            <a:solidFill>
              <a:srgbClr val="0058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6F74597C-A164-45C5-89D5-ABF59F94548E}"/>
              </a:ext>
            </a:extLst>
          </p:cNvPr>
          <p:cNvCxnSpPr>
            <a:cxnSpLocks/>
            <a:endCxn id="15" idx="0"/>
          </p:cNvCxnSpPr>
          <p:nvPr/>
        </p:nvCxnSpPr>
        <p:spPr>
          <a:xfrm>
            <a:off x="6096000" y="5798168"/>
            <a:ext cx="0" cy="275461"/>
          </a:xfrm>
          <a:prstGeom prst="line">
            <a:avLst/>
          </a:prstGeom>
          <a:ln w="38100">
            <a:solidFill>
              <a:srgbClr val="0058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6" name="차트 65">
            <a:extLst>
              <a:ext uri="{FF2B5EF4-FFF2-40B4-BE49-F238E27FC236}">
                <a16:creationId xmlns:a16="http://schemas.microsoft.com/office/drawing/2014/main" id="{0FEA4A67-80C4-4B91-A8AE-58DB74949D7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09753882"/>
              </p:ext>
            </p:extLst>
          </p:nvPr>
        </p:nvGraphicFramePr>
        <p:xfrm>
          <a:off x="3182167" y="2277007"/>
          <a:ext cx="2787650" cy="15420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pSp>
        <p:nvGrpSpPr>
          <p:cNvPr id="86" name="그룹 85">
            <a:extLst>
              <a:ext uri="{FF2B5EF4-FFF2-40B4-BE49-F238E27FC236}">
                <a16:creationId xmlns:a16="http://schemas.microsoft.com/office/drawing/2014/main" id="{676DAE97-7895-4E46-92B1-6B5F38DE1913}"/>
              </a:ext>
            </a:extLst>
          </p:cNvPr>
          <p:cNvGrpSpPr/>
          <p:nvPr/>
        </p:nvGrpSpPr>
        <p:grpSpPr>
          <a:xfrm>
            <a:off x="9182043" y="2192208"/>
            <a:ext cx="2917825" cy="3256788"/>
            <a:chOff x="5648960" y="2452293"/>
            <a:chExt cx="2476500" cy="1493279"/>
          </a:xfrm>
          <a:solidFill>
            <a:srgbClr val="E7E6E6"/>
          </a:solidFill>
        </p:grpSpPr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1CB5B472-BF06-4D43-9DAF-AB77444C1023}"/>
                </a:ext>
              </a:extLst>
            </p:cNvPr>
            <p:cNvSpPr/>
            <p:nvPr/>
          </p:nvSpPr>
          <p:spPr>
            <a:xfrm>
              <a:off x="5648960" y="2452293"/>
              <a:ext cx="2476500" cy="1493279"/>
            </a:xfrm>
            <a:prstGeom prst="rect">
              <a:avLst/>
            </a:prstGeom>
            <a:grpFill/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85CB5E51-87B6-4F6C-8D43-323D961D6C28}"/>
                </a:ext>
              </a:extLst>
            </p:cNvPr>
            <p:cNvSpPr txBox="1"/>
            <p:nvPr/>
          </p:nvSpPr>
          <p:spPr>
            <a:xfrm>
              <a:off x="5648960" y="2452293"/>
              <a:ext cx="2476500" cy="1493279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38684" tIns="138684" rIns="184912" bIns="208026" numCol="1" spcCol="1270" anchor="t" anchorCtr="0">
              <a:noAutofit/>
            </a:bodyPr>
            <a:lstStyle/>
            <a:p>
              <a:pPr marL="228600" lvl="1" indent="-228600" algn="l" defTabSz="1155700" latinLnBrk="1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ko-KR" altLang="en-US" sz="2600" kern="1200"/>
            </a:p>
            <a:p>
              <a:pPr marL="228600" lvl="1" indent="-228600" algn="l" defTabSz="1155700" latinLnBrk="1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ko-KR" altLang="en-US" sz="2600" kern="1200"/>
            </a:p>
          </p:txBody>
        </p:sp>
      </p:grp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CF7B0351-236A-48EC-9782-8D2246D7EFDC}"/>
              </a:ext>
            </a:extLst>
          </p:cNvPr>
          <p:cNvGrpSpPr/>
          <p:nvPr/>
        </p:nvGrpSpPr>
        <p:grpSpPr>
          <a:xfrm>
            <a:off x="9182043" y="1673354"/>
            <a:ext cx="2917826" cy="511392"/>
            <a:chOff x="5648960" y="1473093"/>
            <a:chExt cx="2476501" cy="979200"/>
          </a:xfrm>
          <a:solidFill>
            <a:srgbClr val="00588A"/>
          </a:solidFill>
        </p:grpSpPr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2DA6C70D-5A4B-4204-9854-7A1FD26F0C82}"/>
                </a:ext>
              </a:extLst>
            </p:cNvPr>
            <p:cNvSpPr/>
            <p:nvPr/>
          </p:nvSpPr>
          <p:spPr>
            <a:xfrm>
              <a:off x="5648960" y="1473093"/>
              <a:ext cx="2476500" cy="979200"/>
            </a:xfrm>
            <a:prstGeom prst="rect">
              <a:avLst/>
            </a:prstGeom>
            <a:grpFill/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B9250C5B-BD96-44F9-8B6A-6DC76EDEF89F}"/>
                </a:ext>
              </a:extLst>
            </p:cNvPr>
            <p:cNvSpPr txBox="1"/>
            <p:nvPr/>
          </p:nvSpPr>
          <p:spPr>
            <a:xfrm>
              <a:off x="5648961" y="1473093"/>
              <a:ext cx="2476500" cy="979200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84912" tIns="105664" rIns="184912" bIns="105664" numCol="1" spcCol="1270" anchor="ctr" anchorCtr="0">
              <a:noAutofit/>
            </a:bodyPr>
            <a:lstStyle/>
            <a:p>
              <a:pPr marL="0" lvl="0" indent="0" algn="ctr" defTabSz="11557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600" b="1"/>
                <a:t>실버 헬스케어 산업 성장</a:t>
              </a:r>
              <a:endParaRPr lang="ko-KR" altLang="en-US" sz="1600" b="1" kern="1200"/>
            </a:p>
          </p:txBody>
        </p:sp>
      </p:grp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3616264F-317E-4988-B103-0EDD84ADBBEE}"/>
              </a:ext>
            </a:extLst>
          </p:cNvPr>
          <p:cNvSpPr/>
          <p:nvPr/>
        </p:nvSpPr>
        <p:spPr>
          <a:xfrm>
            <a:off x="9242929" y="4113925"/>
            <a:ext cx="2785110" cy="1234921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108000" tIns="0" rIns="108000" bIns="144000" rtlCol="0" anchor="ctr" anchorCtr="0">
            <a:no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1300" b="1">
                <a:solidFill>
                  <a:schemeClr val="tx1"/>
                </a:solidFill>
              </a:rPr>
              <a:t>연평균 성장률 </a:t>
            </a:r>
            <a:r>
              <a:rPr lang="en-US" altLang="ko-KR" sz="1300" b="1">
                <a:solidFill>
                  <a:schemeClr val="tx1"/>
                </a:solidFill>
              </a:rPr>
              <a:t>13%</a:t>
            </a:r>
          </a:p>
          <a:p>
            <a:pPr algn="ctr">
              <a:lnSpc>
                <a:spcPct val="200000"/>
              </a:lnSpc>
            </a:pPr>
            <a:r>
              <a:rPr lang="ko-KR" altLang="en-US" sz="1300" b="1">
                <a:solidFill>
                  <a:schemeClr val="tx1"/>
                </a:solidFill>
              </a:rPr>
              <a:t>의료관련 산업 비중 </a:t>
            </a:r>
            <a:r>
              <a:rPr lang="en-US" altLang="ko-KR" sz="1300" b="1">
                <a:solidFill>
                  <a:schemeClr val="tx1"/>
                </a:solidFill>
              </a:rPr>
              <a:t>30%</a:t>
            </a:r>
          </a:p>
          <a:p>
            <a:pPr algn="ctr">
              <a:lnSpc>
                <a:spcPct val="200000"/>
              </a:lnSpc>
            </a:pPr>
            <a:r>
              <a:rPr lang="ko-KR" altLang="en-US" sz="1300" b="1">
                <a:solidFill>
                  <a:schemeClr val="tx1"/>
                </a:solidFill>
              </a:rPr>
              <a:t>의약품</a:t>
            </a:r>
            <a:r>
              <a:rPr lang="en-US" altLang="ko-KR" sz="1300" b="1">
                <a:solidFill>
                  <a:schemeClr val="tx1"/>
                </a:solidFill>
              </a:rPr>
              <a:t>, </a:t>
            </a:r>
            <a:r>
              <a:rPr lang="ko-KR" altLang="en-US" sz="1300" b="1">
                <a:solidFill>
                  <a:schemeClr val="tx1"/>
                </a:solidFill>
              </a:rPr>
              <a:t>요양서비스 수요 ↑</a:t>
            </a:r>
            <a:endParaRPr lang="en-US" altLang="ko-KR" sz="1300" b="1">
              <a:solidFill>
                <a:schemeClr val="tx1"/>
              </a:solidFill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35B44F84-4A4E-4C59-BD32-2BBBE86F1ABB}"/>
              </a:ext>
            </a:extLst>
          </p:cNvPr>
          <p:cNvSpPr/>
          <p:nvPr/>
        </p:nvSpPr>
        <p:spPr>
          <a:xfrm>
            <a:off x="9810116" y="3857001"/>
            <a:ext cx="1796121" cy="1066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>
                <a:solidFill>
                  <a:schemeClr val="tx1"/>
                </a:solidFill>
              </a:rPr>
              <a:t>&lt; </a:t>
            </a:r>
            <a:r>
              <a:rPr lang="ko-KR" altLang="en-US" sz="1000" b="1">
                <a:solidFill>
                  <a:schemeClr val="tx1"/>
                </a:solidFill>
              </a:rPr>
              <a:t>헬스케어 산업 성장지표</a:t>
            </a:r>
            <a:r>
              <a:rPr lang="en-US" altLang="ko-KR" sz="1000" b="1">
                <a:solidFill>
                  <a:schemeClr val="tx1"/>
                </a:solidFill>
              </a:rPr>
              <a:t>&gt; </a:t>
            </a:r>
            <a:endParaRPr lang="ko-KR" altLang="en-US" sz="1000" b="1">
              <a:solidFill>
                <a:schemeClr val="tx1"/>
              </a:solidFill>
            </a:endParaRPr>
          </a:p>
        </p:txBody>
      </p:sp>
      <p:cxnSp>
        <p:nvCxnSpPr>
          <p:cNvPr id="101" name="직선 연결선 100">
            <a:extLst>
              <a:ext uri="{FF2B5EF4-FFF2-40B4-BE49-F238E27FC236}">
                <a16:creationId xmlns:a16="http://schemas.microsoft.com/office/drawing/2014/main" id="{6118731B-D121-43E4-A938-C790F033DCDF}"/>
              </a:ext>
            </a:extLst>
          </p:cNvPr>
          <p:cNvCxnSpPr>
            <a:cxnSpLocks/>
          </p:cNvCxnSpPr>
          <p:nvPr/>
        </p:nvCxnSpPr>
        <p:spPr>
          <a:xfrm>
            <a:off x="10616807" y="5464974"/>
            <a:ext cx="0" cy="330366"/>
          </a:xfrm>
          <a:prstGeom prst="line">
            <a:avLst/>
          </a:prstGeom>
          <a:ln w="38100">
            <a:solidFill>
              <a:srgbClr val="0058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8" name="차트 107">
            <a:extLst>
              <a:ext uri="{FF2B5EF4-FFF2-40B4-BE49-F238E27FC236}">
                <a16:creationId xmlns:a16="http://schemas.microsoft.com/office/drawing/2014/main" id="{457F4E2B-702C-441F-B11E-E742AC60B09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4848265"/>
              </p:ext>
            </p:extLst>
          </p:nvPr>
        </p:nvGraphicFramePr>
        <p:xfrm>
          <a:off x="9242929" y="2272246"/>
          <a:ext cx="2785109" cy="15449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49" name="직사각형 48">
            <a:extLst>
              <a:ext uri="{FF2B5EF4-FFF2-40B4-BE49-F238E27FC236}">
                <a16:creationId xmlns:a16="http://schemas.microsoft.com/office/drawing/2014/main" id="{AC6751DF-3863-4EA6-9725-859A2FCF5167}"/>
              </a:ext>
            </a:extLst>
          </p:cNvPr>
          <p:cNvSpPr/>
          <p:nvPr/>
        </p:nvSpPr>
        <p:spPr>
          <a:xfrm>
            <a:off x="1332139" y="1067689"/>
            <a:ext cx="9527721" cy="460121"/>
          </a:xfrm>
          <a:prstGeom prst="rect">
            <a:avLst/>
          </a:prstGeom>
          <a:noFill/>
          <a:ln w="28575">
            <a:solidFill>
              <a:srgbClr val="0058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2400" b="1">
                <a:solidFill>
                  <a:schemeClr val="tx1"/>
                </a:solidFill>
                <a:latin typeface="Futura Std Book" panose="020B0802020204020204" pitchFamily="34" charset="0"/>
              </a:rPr>
              <a:t>실버 헬스케어 산업에 조기 진입으로 신규 수익 창출</a:t>
            </a:r>
            <a:endParaRPr lang="ko-KR" altLang="en-US" sz="2400" b="1" dirty="0">
              <a:solidFill>
                <a:schemeClr val="tx1"/>
              </a:solidFill>
              <a:latin typeface="Futura Std Book" panose="020B0802020204020204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925165"/>
            <a:ext cx="12192000" cy="9525"/>
          </a:xfrm>
          <a:prstGeom prst="line">
            <a:avLst/>
          </a:prstGeom>
          <a:ln w="57150">
            <a:solidFill>
              <a:srgbClr val="0058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74163" y="183658"/>
            <a:ext cx="8922328" cy="7415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5500" b="1">
                <a:solidFill>
                  <a:schemeClr val="tx1"/>
                </a:solidFill>
                <a:latin typeface="Futura Std Book" panose="020B0802020204020204" pitchFamily="34" charset="0"/>
              </a:rPr>
              <a:t>02</a:t>
            </a:r>
            <a:r>
              <a:rPr lang="en-US" altLang="ko-KR" sz="4667" b="1">
                <a:solidFill>
                  <a:schemeClr val="tx1"/>
                </a:solidFill>
                <a:latin typeface="Futura Std Book" panose="020B0802020204020204" pitchFamily="34" charset="0"/>
              </a:rPr>
              <a:t> </a:t>
            </a:r>
            <a:r>
              <a:rPr lang="ko-KR" altLang="en-US" sz="3500" b="1">
                <a:solidFill>
                  <a:schemeClr val="tx1"/>
                </a:solidFill>
                <a:latin typeface="Futura Std Book" panose="020B0802020204020204" pitchFamily="34" charset="0"/>
              </a:rPr>
              <a:t>추진 목적</a:t>
            </a:r>
            <a:r>
              <a:rPr lang="en-US" altLang="ko-KR" sz="3500" b="1">
                <a:solidFill>
                  <a:schemeClr val="tx1"/>
                </a:solidFill>
                <a:latin typeface="Futura Std Book" panose="020B0802020204020204" pitchFamily="34" charset="0"/>
              </a:rPr>
              <a:t> </a:t>
            </a:r>
            <a:r>
              <a:rPr lang="ko-KR" altLang="en-US" sz="3500" b="1">
                <a:solidFill>
                  <a:schemeClr val="tx1"/>
                </a:solidFill>
                <a:latin typeface="Futura Std Book" panose="020B0802020204020204" pitchFamily="34" charset="0"/>
              </a:rPr>
              <a:t> </a:t>
            </a:r>
            <a:endParaRPr lang="ko-KR" altLang="en-US" sz="3500" b="1" dirty="0">
              <a:solidFill>
                <a:schemeClr val="tx1"/>
              </a:solidFill>
              <a:latin typeface="Futura Std Book" panose="020B0802020204020204" pitchFamily="34" charset="0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1C924889-FBB5-41D0-8060-0102C9C6D785}"/>
              </a:ext>
            </a:extLst>
          </p:cNvPr>
          <p:cNvGrpSpPr/>
          <p:nvPr/>
        </p:nvGrpSpPr>
        <p:grpSpPr>
          <a:xfrm>
            <a:off x="2431966" y="2433346"/>
            <a:ext cx="2979644" cy="511392"/>
            <a:chOff x="5648960" y="1473093"/>
            <a:chExt cx="2476501" cy="979200"/>
          </a:xfrm>
          <a:solidFill>
            <a:srgbClr val="00588A"/>
          </a:solidFill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22D82DC4-B82B-49AD-8635-E8C134C21F45}"/>
                </a:ext>
              </a:extLst>
            </p:cNvPr>
            <p:cNvSpPr/>
            <p:nvPr/>
          </p:nvSpPr>
          <p:spPr>
            <a:xfrm>
              <a:off x="5648960" y="1473093"/>
              <a:ext cx="2476500" cy="979200"/>
            </a:xfrm>
            <a:prstGeom prst="rect">
              <a:avLst/>
            </a:prstGeom>
            <a:grpFill/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34EFB3A-BE07-403C-A326-1996BC438AD7}"/>
                </a:ext>
              </a:extLst>
            </p:cNvPr>
            <p:cNvSpPr txBox="1"/>
            <p:nvPr/>
          </p:nvSpPr>
          <p:spPr>
            <a:xfrm>
              <a:off x="5648961" y="1473093"/>
              <a:ext cx="2476500" cy="979200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84912" tIns="105664" rIns="184912" bIns="105664" numCol="1" spcCol="1270" anchor="ctr" anchorCtr="0">
              <a:noAutofit/>
            </a:bodyPr>
            <a:lstStyle/>
            <a:p>
              <a:pPr marL="0" lvl="0" indent="0" algn="ctr" defTabSz="11557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600" b="1" kern="1200"/>
                <a:t>맞춤형 예측 모형 개발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C06B5F05-FBB6-4652-8F5E-3BFA96EB6801}"/>
              </a:ext>
            </a:extLst>
          </p:cNvPr>
          <p:cNvGrpSpPr/>
          <p:nvPr/>
        </p:nvGrpSpPr>
        <p:grpSpPr>
          <a:xfrm>
            <a:off x="2431968" y="2954263"/>
            <a:ext cx="2979642" cy="2339830"/>
            <a:chOff x="5648960" y="2452293"/>
            <a:chExt cx="2476500" cy="1493279"/>
          </a:xfrm>
          <a:solidFill>
            <a:schemeClr val="bg2"/>
          </a:solidFill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904E8E1D-54E2-4FC7-83B8-8AE82D036E1D}"/>
                </a:ext>
              </a:extLst>
            </p:cNvPr>
            <p:cNvSpPr/>
            <p:nvPr/>
          </p:nvSpPr>
          <p:spPr>
            <a:xfrm>
              <a:off x="5648960" y="2452293"/>
              <a:ext cx="2476500" cy="1493279"/>
            </a:xfrm>
            <a:prstGeom prst="rect">
              <a:avLst/>
            </a:prstGeom>
            <a:grpFill/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332F61B-C37F-4593-ADEA-C80D8AFF8E33}"/>
                </a:ext>
              </a:extLst>
            </p:cNvPr>
            <p:cNvSpPr txBox="1"/>
            <p:nvPr/>
          </p:nvSpPr>
          <p:spPr>
            <a:xfrm>
              <a:off x="5648960" y="2452293"/>
              <a:ext cx="2476500" cy="1493279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38684" tIns="138684" rIns="184912" bIns="208026" numCol="1" spcCol="1270" anchor="t" anchorCtr="0">
              <a:noAutofit/>
            </a:bodyPr>
            <a:lstStyle/>
            <a:p>
              <a:pPr marL="228600" lvl="1" indent="-228600" algn="l" defTabSz="1155700" latinLnBrk="1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ko-KR" altLang="en-US" sz="2600" kern="1200"/>
            </a:p>
            <a:p>
              <a:pPr marL="228600" lvl="1" indent="-228600" algn="l" defTabSz="1155700" latinLnBrk="1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ko-KR" altLang="en-US" sz="2600" kern="1200"/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AD4A9BFE-6A64-4817-96C4-9286868C5D3A}"/>
              </a:ext>
            </a:extLst>
          </p:cNvPr>
          <p:cNvGrpSpPr/>
          <p:nvPr/>
        </p:nvGrpSpPr>
        <p:grpSpPr>
          <a:xfrm>
            <a:off x="8866371" y="2954264"/>
            <a:ext cx="2979641" cy="2335649"/>
            <a:chOff x="5648960" y="2452293"/>
            <a:chExt cx="2476500" cy="1493279"/>
          </a:xfrm>
          <a:solidFill>
            <a:srgbClr val="E7E6E6"/>
          </a:solidFill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19C64519-F6BA-4C59-9D45-F057258007D6}"/>
                </a:ext>
              </a:extLst>
            </p:cNvPr>
            <p:cNvSpPr/>
            <p:nvPr/>
          </p:nvSpPr>
          <p:spPr>
            <a:xfrm>
              <a:off x="5648960" y="2452293"/>
              <a:ext cx="2476500" cy="1493279"/>
            </a:xfrm>
            <a:prstGeom prst="rect">
              <a:avLst/>
            </a:prstGeom>
            <a:grpFill/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E416B78-8A8E-4B6E-8783-60251A537FEB}"/>
                </a:ext>
              </a:extLst>
            </p:cNvPr>
            <p:cNvSpPr txBox="1"/>
            <p:nvPr/>
          </p:nvSpPr>
          <p:spPr>
            <a:xfrm>
              <a:off x="5648960" y="2452293"/>
              <a:ext cx="2476500" cy="1493279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38684" tIns="138684" rIns="184912" bIns="208026" numCol="1" spcCol="1270" anchor="t" anchorCtr="0">
              <a:noAutofit/>
            </a:bodyPr>
            <a:lstStyle/>
            <a:p>
              <a:pPr marL="228600" lvl="1" indent="-228600" algn="l" defTabSz="1155700" latinLnBrk="1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ko-KR" altLang="en-US" sz="2600" kern="1200"/>
            </a:p>
            <a:p>
              <a:pPr marL="228600" lvl="1" indent="-228600" algn="l" defTabSz="1155700" latinLnBrk="1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ko-KR" altLang="en-US" sz="2600" kern="1200"/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CEDF72D4-EB8D-4AC2-843D-1726D65DA90F}"/>
              </a:ext>
            </a:extLst>
          </p:cNvPr>
          <p:cNvGrpSpPr/>
          <p:nvPr/>
        </p:nvGrpSpPr>
        <p:grpSpPr>
          <a:xfrm>
            <a:off x="5649170" y="2433346"/>
            <a:ext cx="2979644" cy="511392"/>
            <a:chOff x="5648960" y="1473093"/>
            <a:chExt cx="2476501" cy="979200"/>
          </a:xfrm>
        </p:grpSpPr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8532E643-09AD-407E-8CB8-865765A55528}"/>
                </a:ext>
              </a:extLst>
            </p:cNvPr>
            <p:cNvSpPr/>
            <p:nvPr/>
          </p:nvSpPr>
          <p:spPr>
            <a:xfrm>
              <a:off x="5648960" y="1473093"/>
              <a:ext cx="2476500" cy="979200"/>
            </a:xfrm>
            <a:prstGeom prst="rect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DD230285-E435-46F8-B320-7DEC7B158182}"/>
                </a:ext>
              </a:extLst>
            </p:cNvPr>
            <p:cNvSpPr txBox="1"/>
            <p:nvPr/>
          </p:nvSpPr>
          <p:spPr>
            <a:xfrm>
              <a:off x="5648961" y="1473093"/>
              <a:ext cx="2476500" cy="979200"/>
            </a:xfrm>
            <a:prstGeom prst="rect">
              <a:avLst/>
            </a:prstGeom>
            <a:solidFill>
              <a:srgbClr val="00588A"/>
            </a:solidFill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84912" tIns="105664" rIns="184912" bIns="105664" numCol="1" spcCol="1270" anchor="ctr" anchorCtr="0">
              <a:noAutofit/>
            </a:bodyPr>
            <a:lstStyle/>
            <a:p>
              <a:pPr marL="0" lvl="0" indent="0" algn="ctr" defTabSz="11557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600" b="1"/>
                <a:t>실버 헬스케어 시장 선점</a:t>
              </a:r>
              <a:endParaRPr lang="en-US" altLang="ko-KR" sz="1600" b="1"/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B86EA782-AF9B-47C9-B61E-305804CADA00}"/>
              </a:ext>
            </a:extLst>
          </p:cNvPr>
          <p:cNvGrpSpPr/>
          <p:nvPr/>
        </p:nvGrpSpPr>
        <p:grpSpPr>
          <a:xfrm>
            <a:off x="8866368" y="2433347"/>
            <a:ext cx="2979644" cy="511392"/>
            <a:chOff x="5648960" y="1473093"/>
            <a:chExt cx="2476501" cy="979200"/>
          </a:xfrm>
          <a:solidFill>
            <a:srgbClr val="00588A"/>
          </a:solidFill>
        </p:grpSpPr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8F9A4FC-F5C6-40BA-9584-3FC72088447F}"/>
                </a:ext>
              </a:extLst>
            </p:cNvPr>
            <p:cNvSpPr/>
            <p:nvPr/>
          </p:nvSpPr>
          <p:spPr>
            <a:xfrm>
              <a:off x="5648960" y="1473093"/>
              <a:ext cx="2476500" cy="979200"/>
            </a:xfrm>
            <a:prstGeom prst="rect">
              <a:avLst/>
            </a:prstGeom>
            <a:grpFill/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46383D7F-E107-43B0-B030-16BA0A020E2A}"/>
                </a:ext>
              </a:extLst>
            </p:cNvPr>
            <p:cNvSpPr txBox="1"/>
            <p:nvPr/>
          </p:nvSpPr>
          <p:spPr>
            <a:xfrm>
              <a:off x="5648961" y="1473093"/>
              <a:ext cx="2476500" cy="979200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84912" tIns="105664" rIns="184912" bIns="105664" numCol="1" spcCol="1270" anchor="ctr" anchorCtr="0">
              <a:noAutofit/>
            </a:bodyPr>
            <a:lstStyle/>
            <a:p>
              <a:pPr marL="0" lvl="0" indent="0" algn="ctr" defTabSz="11557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600" b="1" kern="1200"/>
                <a:t>유병률 감소</a:t>
              </a: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3084E676-BCE5-4388-BFCD-C7C4D9D653E3}"/>
              </a:ext>
            </a:extLst>
          </p:cNvPr>
          <p:cNvGrpSpPr/>
          <p:nvPr/>
        </p:nvGrpSpPr>
        <p:grpSpPr>
          <a:xfrm>
            <a:off x="5649170" y="2954263"/>
            <a:ext cx="2979641" cy="2335650"/>
            <a:chOff x="5648960" y="2452293"/>
            <a:chExt cx="2476500" cy="1493279"/>
          </a:xfrm>
          <a:solidFill>
            <a:srgbClr val="E7E6E6"/>
          </a:solidFill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C598E2FC-86A4-4517-9958-E270397816AF}"/>
                </a:ext>
              </a:extLst>
            </p:cNvPr>
            <p:cNvSpPr/>
            <p:nvPr/>
          </p:nvSpPr>
          <p:spPr>
            <a:xfrm>
              <a:off x="5648960" y="2452293"/>
              <a:ext cx="2476500" cy="1493279"/>
            </a:xfrm>
            <a:prstGeom prst="rect">
              <a:avLst/>
            </a:prstGeom>
            <a:grpFill/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3B0BB23-E41A-49B5-A4CF-38C47507E6F2}"/>
                </a:ext>
              </a:extLst>
            </p:cNvPr>
            <p:cNvSpPr txBox="1"/>
            <p:nvPr/>
          </p:nvSpPr>
          <p:spPr>
            <a:xfrm>
              <a:off x="5648960" y="2452293"/>
              <a:ext cx="2476500" cy="1493279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38684" tIns="138684" rIns="184912" bIns="208026" numCol="1" spcCol="1270" anchor="t" anchorCtr="0">
              <a:noAutofit/>
            </a:bodyPr>
            <a:lstStyle/>
            <a:p>
              <a:pPr marL="228600" lvl="1" indent="-228600" algn="l" defTabSz="1155700" latinLnBrk="1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ko-KR" altLang="en-US" sz="2600" kern="1200"/>
            </a:p>
            <a:p>
              <a:pPr marL="228600" lvl="1" indent="-228600" algn="l" defTabSz="1155700" latinLnBrk="1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ko-KR" altLang="en-US" sz="2600" kern="1200"/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CC88D1EA-4797-4F22-ACA1-D8F01D2AD0F4}"/>
              </a:ext>
            </a:extLst>
          </p:cNvPr>
          <p:cNvSpPr/>
          <p:nvPr/>
        </p:nvSpPr>
        <p:spPr>
          <a:xfrm>
            <a:off x="2535899" y="2954263"/>
            <a:ext cx="2771775" cy="21145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r>
              <a:rPr lang="ko-KR" altLang="en-US" sz="1600" b="1">
                <a:solidFill>
                  <a:schemeClr val="tx1"/>
                </a:solidFill>
              </a:rPr>
              <a:t>혈액검사</a:t>
            </a:r>
            <a:r>
              <a:rPr lang="en-US" altLang="ko-KR" sz="1600" b="1">
                <a:solidFill>
                  <a:schemeClr val="tx1"/>
                </a:solidFill>
              </a:rPr>
              <a:t> </a:t>
            </a:r>
            <a:r>
              <a:rPr lang="ko-KR" altLang="en-US" sz="1600" b="1">
                <a:solidFill>
                  <a:schemeClr val="tx1"/>
                </a:solidFill>
              </a:rPr>
              <a:t>데이터</a:t>
            </a:r>
            <a:r>
              <a:rPr lang="en-US" altLang="ko-KR" sz="1600" b="1">
                <a:solidFill>
                  <a:schemeClr val="tx1"/>
                </a:solidFill>
              </a:rPr>
              <a:t> ,BMI</a:t>
            </a:r>
            <a:r>
              <a:rPr lang="ko-KR" altLang="en-US" sz="1600" b="1">
                <a:solidFill>
                  <a:schemeClr val="tx1"/>
                </a:solidFill>
              </a:rPr>
              <a:t>등 </a:t>
            </a:r>
            <a:endParaRPr lang="en-US" altLang="ko-KR" sz="1600" b="1">
              <a:solidFill>
                <a:schemeClr val="tx1"/>
              </a:solidFill>
            </a:endParaRPr>
          </a:p>
          <a:p>
            <a:pPr algn="ctr">
              <a:lnSpc>
                <a:spcPct val="200000"/>
              </a:lnSpc>
            </a:pPr>
            <a:r>
              <a:rPr lang="ko-KR" altLang="en-US" sz="1600" b="1">
                <a:solidFill>
                  <a:schemeClr val="tx1"/>
                </a:solidFill>
              </a:rPr>
              <a:t>건강정보 데이터를</a:t>
            </a:r>
            <a:endParaRPr lang="en-US" altLang="ko-KR" sz="1600" b="1">
              <a:solidFill>
                <a:schemeClr val="tx1"/>
              </a:solidFill>
            </a:endParaRPr>
          </a:p>
          <a:p>
            <a:pPr algn="ctr">
              <a:lnSpc>
                <a:spcPct val="200000"/>
              </a:lnSpc>
            </a:pPr>
            <a:r>
              <a:rPr lang="ko-KR" altLang="en-US" sz="1600" b="1">
                <a:solidFill>
                  <a:schemeClr val="tx1"/>
                </a:solidFill>
              </a:rPr>
              <a:t>이용해 만성질환 사전 예측  </a:t>
            </a:r>
            <a:r>
              <a:rPr lang="en-US" altLang="ko-KR" sz="1600" b="1">
                <a:solidFill>
                  <a:schemeClr val="tx1"/>
                </a:solidFill>
              </a:rPr>
              <a:t> </a:t>
            </a:r>
            <a:endParaRPr lang="ko-KR" altLang="en-US" sz="160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A83A0697-ABBC-4287-8001-4AED245D37E4}"/>
              </a:ext>
            </a:extLst>
          </p:cNvPr>
          <p:cNvSpPr/>
          <p:nvPr/>
        </p:nvSpPr>
        <p:spPr>
          <a:xfrm>
            <a:off x="5753103" y="3250594"/>
            <a:ext cx="2771775" cy="21145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r>
              <a:rPr lang="ko-KR" altLang="en-US" sz="1600" b="1">
                <a:solidFill>
                  <a:schemeClr val="tx1"/>
                </a:solidFill>
              </a:rPr>
              <a:t>저렴하고 대중적인</a:t>
            </a:r>
            <a:endParaRPr lang="en-US" altLang="ko-KR" sz="1600" b="1">
              <a:solidFill>
                <a:schemeClr val="tx1"/>
              </a:solidFill>
            </a:endParaRPr>
          </a:p>
          <a:p>
            <a:pPr algn="ctr">
              <a:lnSpc>
                <a:spcPct val="200000"/>
              </a:lnSpc>
            </a:pPr>
            <a:r>
              <a:rPr lang="ko-KR" altLang="en-US" sz="1600" b="1">
                <a:solidFill>
                  <a:schemeClr val="tx1"/>
                </a:solidFill>
              </a:rPr>
              <a:t>헬스케어 서비스 제공</a:t>
            </a:r>
            <a:r>
              <a:rPr lang="en-US" altLang="ko-KR" sz="1600" b="1">
                <a:solidFill>
                  <a:schemeClr val="tx1"/>
                </a:solidFill>
              </a:rPr>
              <a:t>.</a:t>
            </a:r>
          </a:p>
          <a:p>
            <a:pPr algn="ctr">
              <a:lnSpc>
                <a:spcPct val="200000"/>
              </a:lnSpc>
            </a:pPr>
            <a:r>
              <a:rPr lang="ko-KR" altLang="en-US" sz="1600" b="1">
                <a:solidFill>
                  <a:schemeClr val="tx1"/>
                </a:solidFill>
              </a:rPr>
              <a:t>저조한 건강관리 사업 </a:t>
            </a:r>
            <a:endParaRPr lang="en-US" altLang="ko-KR" sz="1600" b="1">
              <a:solidFill>
                <a:schemeClr val="tx1"/>
              </a:solidFill>
            </a:endParaRPr>
          </a:p>
          <a:p>
            <a:pPr algn="ctr">
              <a:lnSpc>
                <a:spcPct val="200000"/>
              </a:lnSpc>
            </a:pPr>
            <a:r>
              <a:rPr lang="ko-KR" altLang="en-US" sz="1600" b="1">
                <a:solidFill>
                  <a:schemeClr val="tx1"/>
                </a:solidFill>
              </a:rPr>
              <a:t>이용률</a:t>
            </a:r>
            <a:r>
              <a:rPr lang="en-US" altLang="ko-KR" sz="1600" b="1">
                <a:solidFill>
                  <a:schemeClr val="tx1"/>
                </a:solidFill>
              </a:rPr>
              <a:t>(7%)</a:t>
            </a:r>
            <a:r>
              <a:rPr lang="ko-KR" altLang="en-US" sz="1600" b="1">
                <a:solidFill>
                  <a:schemeClr val="tx1"/>
                </a:solidFill>
              </a:rPr>
              <a:t> 개선</a:t>
            </a:r>
            <a:endParaRPr lang="en-US" altLang="ko-KR" sz="1600" b="1">
              <a:solidFill>
                <a:schemeClr val="tx1"/>
              </a:solidFill>
            </a:endParaRPr>
          </a:p>
          <a:p>
            <a:pPr algn="ctr">
              <a:lnSpc>
                <a:spcPct val="200000"/>
              </a:lnSpc>
            </a:pPr>
            <a:endParaRPr lang="en-US" altLang="ko-KR" b="1">
              <a:solidFill>
                <a:schemeClr val="tx1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67F154D9-776C-4A83-A2BE-8FE57018B53F}"/>
              </a:ext>
            </a:extLst>
          </p:cNvPr>
          <p:cNvSpPr/>
          <p:nvPr/>
        </p:nvSpPr>
        <p:spPr>
          <a:xfrm>
            <a:off x="8970301" y="3009679"/>
            <a:ext cx="2771775" cy="21145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r>
              <a:rPr lang="ko-KR" altLang="en-US" sz="1600" b="1">
                <a:solidFill>
                  <a:schemeClr val="tx1"/>
                </a:solidFill>
              </a:rPr>
              <a:t>생활습관 개선을 위한 </a:t>
            </a:r>
            <a:endParaRPr lang="en-US" altLang="ko-KR" sz="1600" b="1">
              <a:solidFill>
                <a:schemeClr val="tx1"/>
              </a:solidFill>
            </a:endParaRPr>
          </a:p>
          <a:p>
            <a:pPr algn="ctr">
              <a:lnSpc>
                <a:spcPct val="200000"/>
              </a:lnSpc>
            </a:pPr>
            <a:r>
              <a:rPr lang="ko-KR" altLang="en-US" sz="1600" b="1">
                <a:solidFill>
                  <a:schemeClr val="tx1"/>
                </a:solidFill>
              </a:rPr>
              <a:t>트레이닝 프로그램 제작</a:t>
            </a:r>
            <a:r>
              <a:rPr lang="en-US" altLang="ko-KR" sz="1600" b="1">
                <a:solidFill>
                  <a:schemeClr val="tx1"/>
                </a:solidFill>
              </a:rPr>
              <a:t>.</a:t>
            </a:r>
          </a:p>
          <a:p>
            <a:pPr algn="ctr">
              <a:lnSpc>
                <a:spcPct val="200000"/>
              </a:lnSpc>
            </a:pPr>
            <a:r>
              <a:rPr lang="ko-KR" altLang="en-US" sz="1600" b="1">
                <a:solidFill>
                  <a:schemeClr val="tx1"/>
                </a:solidFill>
              </a:rPr>
              <a:t>당뇨 유병률 </a:t>
            </a:r>
            <a:endParaRPr lang="en-US" altLang="ko-KR" sz="1600" b="1">
              <a:solidFill>
                <a:schemeClr val="tx1"/>
              </a:solidFill>
            </a:endParaRPr>
          </a:p>
          <a:p>
            <a:pPr algn="ctr">
              <a:lnSpc>
                <a:spcPct val="200000"/>
              </a:lnSpc>
            </a:pPr>
            <a:r>
              <a:rPr lang="en-US" altLang="ko-KR" sz="1600" b="1">
                <a:solidFill>
                  <a:schemeClr val="tx1"/>
                </a:solidFill>
              </a:rPr>
              <a:t>15%</a:t>
            </a:r>
            <a:r>
              <a:rPr lang="ko-KR" altLang="en-US" sz="1600" b="1">
                <a:solidFill>
                  <a:schemeClr val="tx1"/>
                </a:solidFill>
              </a:rPr>
              <a:t>까지 감소</a:t>
            </a:r>
            <a:r>
              <a:rPr lang="en-US" altLang="ko-KR" b="1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D439294E-2AE0-4465-B19A-96760F0E1DBA}"/>
              </a:ext>
            </a:extLst>
          </p:cNvPr>
          <p:cNvSpPr/>
          <p:nvPr/>
        </p:nvSpPr>
        <p:spPr>
          <a:xfrm>
            <a:off x="2431964" y="1237883"/>
            <a:ext cx="9414045" cy="7398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2400" b="1">
                <a:solidFill>
                  <a:schemeClr val="tx1"/>
                </a:solidFill>
                <a:latin typeface="Futura Std Book" panose="020B0802020204020204" pitchFamily="34" charset="0"/>
              </a:rPr>
              <a:t>초고령화 사회 진입에 따른 </a:t>
            </a:r>
            <a:r>
              <a:rPr lang="en-US" altLang="ko-KR" sz="2400" b="1">
                <a:solidFill>
                  <a:schemeClr val="tx1"/>
                </a:solidFill>
                <a:latin typeface="Futura Std Book" panose="020B0802020204020204" pitchFamily="34" charset="0"/>
              </a:rPr>
              <a:t>‘</a:t>
            </a:r>
            <a:r>
              <a:rPr lang="ko-KR" altLang="en-US" sz="2400" b="1">
                <a:solidFill>
                  <a:schemeClr val="tx1"/>
                </a:solidFill>
                <a:latin typeface="Futura Std Book" panose="020B0802020204020204" pitchFamily="34" charset="0"/>
              </a:rPr>
              <a:t>실버 헬스 케어 플랫폼</a:t>
            </a:r>
            <a:r>
              <a:rPr lang="en-US" altLang="ko-KR" sz="2400" b="1">
                <a:solidFill>
                  <a:schemeClr val="tx1"/>
                </a:solidFill>
                <a:latin typeface="Futura Std Book" panose="020B0802020204020204" pitchFamily="34" charset="0"/>
              </a:rPr>
              <a:t>’ </a:t>
            </a:r>
            <a:r>
              <a:rPr lang="ko-KR" altLang="en-US" sz="2400" b="1">
                <a:solidFill>
                  <a:schemeClr val="tx1"/>
                </a:solidFill>
                <a:latin typeface="Futura Std Book" panose="020B0802020204020204" pitchFamily="34" charset="0"/>
              </a:rPr>
              <a:t>제작</a:t>
            </a:r>
            <a:endParaRPr lang="ko-KR" altLang="en-US" sz="2400" b="1" dirty="0">
              <a:solidFill>
                <a:schemeClr val="tx1"/>
              </a:solidFill>
              <a:latin typeface="Futura Std Book" panose="020B0802020204020204" pitchFamily="34" charset="0"/>
            </a:endParaRPr>
          </a:p>
        </p:txBody>
      </p:sp>
      <p:sp>
        <p:nvSpPr>
          <p:cNvPr id="4" name="화살표: 오각형 3">
            <a:extLst>
              <a:ext uri="{FF2B5EF4-FFF2-40B4-BE49-F238E27FC236}">
                <a16:creationId xmlns:a16="http://schemas.microsoft.com/office/drawing/2014/main" id="{08BE6892-DAAE-4618-926C-D2B5C2A705F1}"/>
              </a:ext>
            </a:extLst>
          </p:cNvPr>
          <p:cNvSpPr/>
          <p:nvPr/>
        </p:nvSpPr>
        <p:spPr>
          <a:xfrm>
            <a:off x="355514" y="1274993"/>
            <a:ext cx="1533525" cy="659958"/>
          </a:xfrm>
          <a:prstGeom prst="homePlate">
            <a:avLst/>
          </a:prstGeom>
          <a:solidFill>
            <a:srgbClr val="00588A"/>
          </a:solidFill>
          <a:ln>
            <a:solidFill>
              <a:srgbClr val="0058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/>
              <a:t>지향점</a:t>
            </a:r>
          </a:p>
        </p:txBody>
      </p:sp>
      <p:sp>
        <p:nvSpPr>
          <p:cNvPr id="50" name="화살표: 오각형 49">
            <a:extLst>
              <a:ext uri="{FF2B5EF4-FFF2-40B4-BE49-F238E27FC236}">
                <a16:creationId xmlns:a16="http://schemas.microsoft.com/office/drawing/2014/main" id="{4ABF276A-460B-4B23-B150-C1E67E2B0DFF}"/>
              </a:ext>
            </a:extLst>
          </p:cNvPr>
          <p:cNvSpPr/>
          <p:nvPr/>
        </p:nvSpPr>
        <p:spPr>
          <a:xfrm>
            <a:off x="355514" y="2433346"/>
            <a:ext cx="1533525" cy="659958"/>
          </a:xfrm>
          <a:prstGeom prst="homePlate">
            <a:avLst/>
          </a:prstGeom>
          <a:solidFill>
            <a:srgbClr val="00588A"/>
          </a:solidFill>
          <a:ln>
            <a:solidFill>
              <a:srgbClr val="0058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/>
              <a:t>추진방향</a:t>
            </a:r>
          </a:p>
        </p:txBody>
      </p:sp>
      <p:sp>
        <p:nvSpPr>
          <p:cNvPr id="53" name="화살표: 오각형 52">
            <a:extLst>
              <a:ext uri="{FF2B5EF4-FFF2-40B4-BE49-F238E27FC236}">
                <a16:creationId xmlns:a16="http://schemas.microsoft.com/office/drawing/2014/main" id="{6DD08F14-5A8E-4632-B7F9-8CC7C7B31803}"/>
              </a:ext>
            </a:extLst>
          </p:cNvPr>
          <p:cNvSpPr/>
          <p:nvPr/>
        </p:nvSpPr>
        <p:spPr>
          <a:xfrm>
            <a:off x="355514" y="5652201"/>
            <a:ext cx="1533525" cy="659958"/>
          </a:xfrm>
          <a:prstGeom prst="homePlate">
            <a:avLst/>
          </a:prstGeom>
          <a:solidFill>
            <a:srgbClr val="00588A"/>
          </a:solidFill>
          <a:ln>
            <a:solidFill>
              <a:srgbClr val="0058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/>
              <a:t>추진목적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4AF2BA9-D10D-46B4-BCA6-080F53DB15B8}"/>
              </a:ext>
            </a:extLst>
          </p:cNvPr>
          <p:cNvSpPr/>
          <p:nvPr/>
        </p:nvSpPr>
        <p:spPr>
          <a:xfrm>
            <a:off x="2431964" y="5598080"/>
            <a:ext cx="9233562" cy="768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2400" b="1" dirty="0">
                <a:solidFill>
                  <a:schemeClr val="tx1"/>
                </a:solidFill>
                <a:latin typeface="Futura Std Book" panose="020B0802020204020204" pitchFamily="34" charset="0"/>
              </a:rPr>
              <a:t>의료</a:t>
            </a:r>
            <a:r>
              <a:rPr lang="en-US" altLang="ko-KR" sz="2400" b="1" dirty="0">
                <a:solidFill>
                  <a:schemeClr val="tx1"/>
                </a:solidFill>
                <a:latin typeface="Futura Std Book" panose="020B0802020204020204" pitchFamily="34" charset="0"/>
              </a:rPr>
              <a:t>, </a:t>
            </a:r>
            <a:r>
              <a:rPr lang="ko-KR" altLang="en-US" sz="2400" b="1">
                <a:solidFill>
                  <a:schemeClr val="tx1"/>
                </a:solidFill>
                <a:latin typeface="Futura Std Book" panose="020B0802020204020204" pitchFamily="34" charset="0"/>
              </a:rPr>
              <a:t>요양 시설에 플랫폼 보급율 </a:t>
            </a:r>
            <a:r>
              <a:rPr lang="en-US" altLang="ko-KR" sz="2400" b="1">
                <a:solidFill>
                  <a:schemeClr val="tx1"/>
                </a:solidFill>
                <a:latin typeface="Futura Std Book" panose="020B0802020204020204" pitchFamily="34" charset="0"/>
              </a:rPr>
              <a:t>50% </a:t>
            </a:r>
            <a:r>
              <a:rPr lang="ko-KR" altLang="en-US" sz="2400" b="1">
                <a:solidFill>
                  <a:schemeClr val="tx1"/>
                </a:solidFill>
                <a:latin typeface="Futura Std Book" panose="020B0802020204020204" pitchFamily="34" charset="0"/>
              </a:rPr>
              <a:t>달성으로 수익 증대 </a:t>
            </a:r>
            <a:endParaRPr lang="ko-KR" altLang="en-US" sz="2400" b="1" dirty="0">
              <a:solidFill>
                <a:schemeClr val="tx1"/>
              </a:solidFill>
              <a:latin typeface="Futura Std Book" panose="020B0802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61111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25">
            <a:extLst>
              <a:ext uri="{FF2B5EF4-FFF2-40B4-BE49-F238E27FC236}">
                <a16:creationId xmlns:a16="http://schemas.microsoft.com/office/drawing/2014/main" id="{E4F87E2A-E3EC-4E70-92D2-E9B17DA7DBB5}"/>
              </a:ext>
            </a:extLst>
          </p:cNvPr>
          <p:cNvGrpSpPr/>
          <p:nvPr/>
        </p:nvGrpSpPr>
        <p:grpSpPr>
          <a:xfrm>
            <a:off x="6522854" y="2111601"/>
            <a:ext cx="2979642" cy="4562741"/>
            <a:chOff x="5648960" y="2452293"/>
            <a:chExt cx="2476500" cy="1493279"/>
          </a:xfrm>
          <a:solidFill>
            <a:schemeClr val="bg2"/>
          </a:solidFill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A7B6EB73-DBD2-4A53-B252-3A272094C4E9}"/>
                </a:ext>
              </a:extLst>
            </p:cNvPr>
            <p:cNvSpPr/>
            <p:nvPr/>
          </p:nvSpPr>
          <p:spPr>
            <a:xfrm>
              <a:off x="5648960" y="2452293"/>
              <a:ext cx="2476500" cy="1493279"/>
            </a:xfrm>
            <a:prstGeom prst="rect">
              <a:avLst/>
            </a:prstGeom>
            <a:grpFill/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6E86E48-7CBD-4F53-8316-CC86C229D231}"/>
                </a:ext>
              </a:extLst>
            </p:cNvPr>
            <p:cNvSpPr txBox="1"/>
            <p:nvPr/>
          </p:nvSpPr>
          <p:spPr>
            <a:xfrm>
              <a:off x="5648960" y="2452293"/>
              <a:ext cx="2476500" cy="1493279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38684" tIns="138684" rIns="184912" bIns="208026" numCol="1" spcCol="1270" anchor="t" anchorCtr="0">
              <a:noAutofit/>
            </a:bodyPr>
            <a:lstStyle/>
            <a:p>
              <a:pPr marL="228600" lvl="1" indent="-228600" algn="l" defTabSz="1155700" latinLnBrk="1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ko-KR" altLang="en-US" sz="2600" kern="1200"/>
            </a:p>
            <a:p>
              <a:pPr marL="228600" lvl="1" indent="-228600" algn="l" defTabSz="1155700" latinLnBrk="1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ko-KR" altLang="en-US" sz="2600" kern="1200"/>
            </a:p>
          </p:txBody>
        </p:sp>
      </p:grpSp>
      <p:cxnSp>
        <p:nvCxnSpPr>
          <p:cNvPr id="7" name="직선 연결선 6"/>
          <p:cNvCxnSpPr/>
          <p:nvPr/>
        </p:nvCxnSpPr>
        <p:spPr>
          <a:xfrm>
            <a:off x="0" y="925165"/>
            <a:ext cx="12192000" cy="9525"/>
          </a:xfrm>
          <a:prstGeom prst="line">
            <a:avLst/>
          </a:prstGeom>
          <a:ln w="57150">
            <a:solidFill>
              <a:srgbClr val="0058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74163" y="183658"/>
            <a:ext cx="8922328" cy="7415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5500" b="1">
                <a:solidFill>
                  <a:schemeClr val="tx1"/>
                </a:solidFill>
                <a:latin typeface="Futura Std Book" panose="020B0802020204020204" pitchFamily="34" charset="0"/>
              </a:rPr>
              <a:t>03</a:t>
            </a:r>
            <a:r>
              <a:rPr lang="en-US" altLang="ko-KR" sz="4667" b="1">
                <a:solidFill>
                  <a:schemeClr val="tx1"/>
                </a:solidFill>
                <a:latin typeface="Futura Std Book" panose="020B0802020204020204" pitchFamily="34" charset="0"/>
              </a:rPr>
              <a:t> </a:t>
            </a:r>
            <a:r>
              <a:rPr lang="ko-KR" altLang="en-US" sz="3500" b="1">
                <a:solidFill>
                  <a:schemeClr val="tx1"/>
                </a:solidFill>
                <a:latin typeface="Futura Std Book" panose="020B0802020204020204" pitchFamily="34" charset="0"/>
              </a:rPr>
              <a:t>현황</a:t>
            </a:r>
            <a:r>
              <a:rPr lang="en-US" altLang="ko-KR" sz="3500" b="1">
                <a:solidFill>
                  <a:schemeClr val="tx1"/>
                </a:solidFill>
                <a:latin typeface="Futura Std Book" panose="020B0802020204020204" pitchFamily="34" charset="0"/>
              </a:rPr>
              <a:t> </a:t>
            </a:r>
            <a:r>
              <a:rPr lang="ko-KR" altLang="en-US" sz="3500" b="1">
                <a:solidFill>
                  <a:schemeClr val="tx1"/>
                </a:solidFill>
                <a:latin typeface="Futura Std Book" panose="020B0802020204020204" pitchFamily="34" charset="0"/>
              </a:rPr>
              <a:t> </a:t>
            </a:r>
            <a:endParaRPr lang="ko-KR" altLang="en-US" sz="3500" b="1" dirty="0">
              <a:solidFill>
                <a:schemeClr val="tx1"/>
              </a:solidFill>
              <a:latin typeface="Futura Std Book" panose="020B0802020204020204" pitchFamily="34" charset="0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778837A9-0F2C-4E5F-B561-BEF7B7C73EFB}"/>
              </a:ext>
            </a:extLst>
          </p:cNvPr>
          <p:cNvGrpSpPr/>
          <p:nvPr/>
        </p:nvGrpSpPr>
        <p:grpSpPr>
          <a:xfrm>
            <a:off x="2675309" y="1600209"/>
            <a:ext cx="2979644" cy="511392"/>
            <a:chOff x="5648960" y="1473093"/>
            <a:chExt cx="2476501" cy="979200"/>
          </a:xfrm>
          <a:solidFill>
            <a:srgbClr val="00588A"/>
          </a:solidFill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F197D9F9-0554-4135-9826-3EE8DFFC42C3}"/>
                </a:ext>
              </a:extLst>
            </p:cNvPr>
            <p:cNvSpPr/>
            <p:nvPr/>
          </p:nvSpPr>
          <p:spPr>
            <a:xfrm>
              <a:off x="5648960" y="1473093"/>
              <a:ext cx="2476500" cy="979200"/>
            </a:xfrm>
            <a:prstGeom prst="rect">
              <a:avLst/>
            </a:prstGeom>
            <a:grpFill/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4C289B5-A1A7-4E1F-9229-E5219F7912A4}"/>
                </a:ext>
              </a:extLst>
            </p:cNvPr>
            <p:cNvSpPr txBox="1"/>
            <p:nvPr/>
          </p:nvSpPr>
          <p:spPr>
            <a:xfrm>
              <a:off x="5648961" y="1473093"/>
              <a:ext cx="2476500" cy="979200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84912" tIns="105664" rIns="184912" bIns="105664" numCol="1" spcCol="1270" anchor="ctr" anchorCtr="0">
              <a:noAutofit/>
            </a:bodyPr>
            <a:lstStyle/>
            <a:p>
              <a:pPr marL="0" lvl="0" indent="0" algn="ctr" defTabSz="11557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600" b="1"/>
                <a:t>고령자 만성질환 증가 </a:t>
              </a:r>
              <a:endParaRPr lang="ko-KR" altLang="en-US" sz="1600" b="1" kern="1200"/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695A356E-A474-457C-8ED6-9D3BBD12B88C}"/>
              </a:ext>
            </a:extLst>
          </p:cNvPr>
          <p:cNvGrpSpPr/>
          <p:nvPr/>
        </p:nvGrpSpPr>
        <p:grpSpPr>
          <a:xfrm>
            <a:off x="2675307" y="2111601"/>
            <a:ext cx="2979642" cy="4562740"/>
            <a:chOff x="5648960" y="2452293"/>
            <a:chExt cx="2476500" cy="1493279"/>
          </a:xfrm>
          <a:solidFill>
            <a:schemeClr val="bg2"/>
          </a:solidFill>
        </p:grpSpPr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0828F743-BFED-4C60-9CCB-79F588681961}"/>
                </a:ext>
              </a:extLst>
            </p:cNvPr>
            <p:cNvSpPr/>
            <p:nvPr/>
          </p:nvSpPr>
          <p:spPr>
            <a:xfrm>
              <a:off x="5648960" y="2452293"/>
              <a:ext cx="2476500" cy="1493279"/>
            </a:xfrm>
            <a:prstGeom prst="rect">
              <a:avLst/>
            </a:prstGeom>
            <a:grpFill/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FD328B4-EFA7-4B36-B80E-D0B2A0508A50}"/>
                </a:ext>
              </a:extLst>
            </p:cNvPr>
            <p:cNvSpPr txBox="1"/>
            <p:nvPr/>
          </p:nvSpPr>
          <p:spPr>
            <a:xfrm>
              <a:off x="5648960" y="2452293"/>
              <a:ext cx="2476500" cy="1493279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38684" tIns="138684" rIns="184912" bIns="208026" numCol="1" spcCol="1270" anchor="t" anchorCtr="0">
              <a:noAutofit/>
            </a:bodyPr>
            <a:lstStyle/>
            <a:p>
              <a:pPr marL="228600" lvl="1" indent="-228600" algn="l" defTabSz="1155700" latinLnBrk="1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ko-KR" altLang="en-US" sz="2600" kern="1200"/>
            </a:p>
            <a:p>
              <a:pPr marL="228600" lvl="1" indent="-228600" algn="l" defTabSz="1155700" latinLnBrk="1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ko-KR" altLang="en-US" sz="2600" kern="1200"/>
            </a:p>
          </p:txBody>
        </p:sp>
      </p:grp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BD170728-C58E-43CD-ABAB-55BF4C4A6A24}"/>
              </a:ext>
            </a:extLst>
          </p:cNvPr>
          <p:cNvSpPr/>
          <p:nvPr/>
        </p:nvSpPr>
        <p:spPr>
          <a:xfrm>
            <a:off x="2779240" y="4930451"/>
            <a:ext cx="2771775" cy="21145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r>
              <a:rPr lang="ko-KR" altLang="en-US" sz="1300" b="1">
                <a:solidFill>
                  <a:schemeClr val="tx1"/>
                </a:solidFill>
              </a:rPr>
              <a:t>고령자 대다수가 만성질환</a:t>
            </a:r>
            <a:r>
              <a:rPr lang="en-US" altLang="ko-KR" sz="1300" b="1">
                <a:solidFill>
                  <a:schemeClr val="tx1"/>
                </a:solidFill>
              </a:rPr>
              <a:t>.</a:t>
            </a:r>
          </a:p>
          <a:p>
            <a:pPr algn="ctr">
              <a:lnSpc>
                <a:spcPct val="200000"/>
              </a:lnSpc>
            </a:pPr>
            <a:r>
              <a:rPr lang="ko-KR" altLang="en-US" sz="1300" b="1">
                <a:solidFill>
                  <a:schemeClr val="tx1"/>
                </a:solidFill>
              </a:rPr>
              <a:t>의료비</a:t>
            </a:r>
            <a:r>
              <a:rPr lang="en-US" altLang="ko-KR" sz="1300" b="1">
                <a:solidFill>
                  <a:schemeClr val="tx1"/>
                </a:solidFill>
              </a:rPr>
              <a:t> </a:t>
            </a:r>
            <a:r>
              <a:rPr lang="ko-KR" altLang="en-US" sz="1300" b="1">
                <a:solidFill>
                  <a:schemeClr val="tx1"/>
                </a:solidFill>
              </a:rPr>
              <a:t>지출 상위항목이 만성질환</a:t>
            </a:r>
            <a:endParaRPr lang="en-US" altLang="ko-KR" sz="1300" b="1">
              <a:solidFill>
                <a:schemeClr val="tx1"/>
              </a:solidFill>
            </a:endParaRPr>
          </a:p>
          <a:p>
            <a:pPr algn="ctr">
              <a:lnSpc>
                <a:spcPct val="200000"/>
              </a:lnSpc>
            </a:pPr>
            <a:r>
              <a:rPr lang="ko-KR" altLang="en-US" sz="1300" b="1">
                <a:solidFill>
                  <a:schemeClr val="tx1"/>
                </a:solidFill>
              </a:rPr>
              <a:t>환자 비중</a:t>
            </a:r>
            <a:r>
              <a:rPr lang="en-US" altLang="ko-KR" sz="1300" b="1">
                <a:solidFill>
                  <a:schemeClr val="tx1"/>
                </a:solidFill>
              </a:rPr>
              <a:t>, </a:t>
            </a:r>
            <a:r>
              <a:rPr lang="ko-KR" altLang="en-US" sz="1300" b="1">
                <a:solidFill>
                  <a:schemeClr val="tx1"/>
                </a:solidFill>
              </a:rPr>
              <a:t>의료비 집단 전체 상회</a:t>
            </a:r>
            <a:endParaRPr lang="en-US" altLang="ko-KR" sz="1300" b="1">
              <a:solidFill>
                <a:schemeClr val="tx1"/>
              </a:solidFill>
            </a:endParaRPr>
          </a:p>
          <a:p>
            <a:pPr algn="ctr"/>
            <a:endParaRPr lang="ko-KR" altLang="en-US"/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1FA50FE7-64DF-4E1A-BBE8-5751F271E87F}"/>
              </a:ext>
            </a:extLst>
          </p:cNvPr>
          <p:cNvGrpSpPr/>
          <p:nvPr/>
        </p:nvGrpSpPr>
        <p:grpSpPr>
          <a:xfrm>
            <a:off x="6522855" y="1600210"/>
            <a:ext cx="2979644" cy="511392"/>
            <a:chOff x="5648960" y="1473093"/>
            <a:chExt cx="2476501" cy="979200"/>
          </a:xfrm>
          <a:solidFill>
            <a:srgbClr val="00588A"/>
          </a:solidFill>
        </p:grpSpPr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163EF652-4D99-42F5-B2E3-D7E0CED000C3}"/>
                </a:ext>
              </a:extLst>
            </p:cNvPr>
            <p:cNvSpPr/>
            <p:nvPr/>
          </p:nvSpPr>
          <p:spPr>
            <a:xfrm>
              <a:off x="5648960" y="1473093"/>
              <a:ext cx="2476500" cy="979200"/>
            </a:xfrm>
            <a:prstGeom prst="rect">
              <a:avLst/>
            </a:prstGeom>
            <a:grpFill/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9E28AE77-4125-4484-9615-1B829AB8D344}"/>
                </a:ext>
              </a:extLst>
            </p:cNvPr>
            <p:cNvSpPr txBox="1"/>
            <p:nvPr/>
          </p:nvSpPr>
          <p:spPr>
            <a:xfrm>
              <a:off x="5648961" y="1473093"/>
              <a:ext cx="2476500" cy="979200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84912" tIns="105664" rIns="184912" bIns="105664" numCol="1" spcCol="1270" anchor="ctr" anchorCtr="0">
              <a:noAutofit/>
            </a:bodyPr>
            <a:lstStyle/>
            <a:p>
              <a:pPr marL="0" lvl="0" indent="0" algn="ctr" defTabSz="11557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600" b="1"/>
                <a:t>수도권으로 환자 쏠림 </a:t>
              </a:r>
              <a:endParaRPr lang="ko-KR" altLang="en-US" sz="1600" b="1" kern="1200"/>
            </a:p>
          </p:txBody>
        </p:sp>
      </p:grp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B1257E00-6C0B-4F60-9079-71E9F7A6A9B1}"/>
              </a:ext>
            </a:extLst>
          </p:cNvPr>
          <p:cNvSpPr/>
          <p:nvPr/>
        </p:nvSpPr>
        <p:spPr>
          <a:xfrm>
            <a:off x="6626787" y="5165014"/>
            <a:ext cx="2771775" cy="16454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r>
              <a:rPr lang="ko-KR" altLang="en-US" sz="1300" b="1">
                <a:solidFill>
                  <a:schemeClr val="tx1"/>
                </a:solidFill>
              </a:rPr>
              <a:t>전체 의료기관 </a:t>
            </a:r>
            <a:r>
              <a:rPr lang="en-US" altLang="ko-KR" sz="1300" b="1">
                <a:solidFill>
                  <a:schemeClr val="tx1"/>
                </a:solidFill>
              </a:rPr>
              <a:t>47% </a:t>
            </a:r>
            <a:r>
              <a:rPr lang="ko-KR" altLang="en-US" sz="1300" b="1">
                <a:solidFill>
                  <a:schemeClr val="tx1"/>
                </a:solidFill>
              </a:rPr>
              <a:t>수도권 집중</a:t>
            </a:r>
            <a:r>
              <a:rPr lang="en-US" altLang="ko-KR" sz="1300" b="1">
                <a:solidFill>
                  <a:schemeClr val="tx1"/>
                </a:solidFill>
              </a:rPr>
              <a:t>.</a:t>
            </a:r>
          </a:p>
          <a:p>
            <a:pPr algn="ctr">
              <a:lnSpc>
                <a:spcPct val="200000"/>
              </a:lnSpc>
            </a:pPr>
            <a:r>
              <a:rPr lang="ko-KR" altLang="en-US" sz="1300" b="1">
                <a:solidFill>
                  <a:schemeClr val="tx1"/>
                </a:solidFill>
              </a:rPr>
              <a:t>지방은</a:t>
            </a:r>
            <a:r>
              <a:rPr lang="en-US" altLang="ko-KR" sz="1300" b="1">
                <a:solidFill>
                  <a:schemeClr val="tx1"/>
                </a:solidFill>
              </a:rPr>
              <a:t> </a:t>
            </a:r>
            <a:r>
              <a:rPr lang="ko-KR" altLang="en-US" sz="1300" b="1">
                <a:solidFill>
                  <a:schemeClr val="tx1"/>
                </a:solidFill>
              </a:rPr>
              <a:t>의료시설 공급이</a:t>
            </a:r>
            <a:endParaRPr lang="en-US" altLang="ko-KR" sz="1300" b="1">
              <a:solidFill>
                <a:schemeClr val="tx1"/>
              </a:solidFill>
            </a:endParaRPr>
          </a:p>
          <a:p>
            <a:pPr algn="ctr">
              <a:lnSpc>
                <a:spcPct val="200000"/>
              </a:lnSpc>
            </a:pPr>
            <a:r>
              <a:rPr lang="ko-KR" altLang="en-US" sz="1300" b="1">
                <a:solidFill>
                  <a:schemeClr val="tx1"/>
                </a:solidFill>
              </a:rPr>
              <a:t>수요를 충족시키지 못함  </a:t>
            </a:r>
            <a:endParaRPr lang="en-US" altLang="ko-KR" sz="1300" b="1">
              <a:solidFill>
                <a:schemeClr val="tx1"/>
              </a:solidFill>
            </a:endParaRPr>
          </a:p>
          <a:p>
            <a:pPr algn="ctr"/>
            <a:endParaRPr lang="ko-KR" altLang="en-US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03489AEE-2C52-486E-AD90-CAC655290F37}"/>
              </a:ext>
            </a:extLst>
          </p:cNvPr>
          <p:cNvSpPr/>
          <p:nvPr/>
        </p:nvSpPr>
        <p:spPr>
          <a:xfrm>
            <a:off x="1070806" y="898907"/>
            <a:ext cx="10050387" cy="7398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2500" b="1">
                <a:solidFill>
                  <a:schemeClr val="tx1"/>
                </a:solidFill>
                <a:latin typeface="Futura Std Book" panose="020B0802020204020204" pitchFamily="34" charset="0"/>
              </a:rPr>
              <a:t>고령화 심각성에 비해 열악한 실버 케어 산업 환경</a:t>
            </a:r>
            <a:endParaRPr lang="ko-KR" altLang="en-US" sz="2500" b="1" dirty="0">
              <a:solidFill>
                <a:schemeClr val="tx1"/>
              </a:solidFill>
              <a:latin typeface="Futura Std Book" panose="020B080202020402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AE55A8B-6F7A-4C5D-9E51-04A1D70F50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6786" y="2256288"/>
            <a:ext cx="2771776" cy="2772625"/>
          </a:xfrm>
          <a:prstGeom prst="rect">
            <a:avLst/>
          </a:prstGeom>
        </p:spPr>
      </p:pic>
      <p:graphicFrame>
        <p:nvGraphicFramePr>
          <p:cNvPr id="35" name="차트 34">
            <a:extLst>
              <a:ext uri="{FF2B5EF4-FFF2-40B4-BE49-F238E27FC236}">
                <a16:creationId xmlns:a16="http://schemas.microsoft.com/office/drawing/2014/main" id="{8787C51E-1519-4A38-8183-0D3076512C9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22638831"/>
              </p:ext>
            </p:extLst>
          </p:nvPr>
        </p:nvGraphicFramePr>
        <p:xfrm>
          <a:off x="2779240" y="2256288"/>
          <a:ext cx="2771776" cy="27726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34546802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28">
            <a:extLst>
              <a:ext uri="{FF2B5EF4-FFF2-40B4-BE49-F238E27FC236}">
                <a16:creationId xmlns:a16="http://schemas.microsoft.com/office/drawing/2014/main" id="{6059A2FE-C380-453E-807A-F828CCAD218E}"/>
              </a:ext>
            </a:extLst>
          </p:cNvPr>
          <p:cNvGrpSpPr/>
          <p:nvPr/>
        </p:nvGrpSpPr>
        <p:grpSpPr>
          <a:xfrm>
            <a:off x="753774" y="2111602"/>
            <a:ext cx="2979642" cy="4562740"/>
            <a:chOff x="5648960" y="2452293"/>
            <a:chExt cx="2476500" cy="1493279"/>
          </a:xfrm>
          <a:solidFill>
            <a:schemeClr val="bg2"/>
          </a:solidFill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657416C9-C675-4CF5-ABB9-45E5C67D2234}"/>
                </a:ext>
              </a:extLst>
            </p:cNvPr>
            <p:cNvSpPr/>
            <p:nvPr/>
          </p:nvSpPr>
          <p:spPr>
            <a:xfrm>
              <a:off x="5648960" y="2452293"/>
              <a:ext cx="2476500" cy="1493279"/>
            </a:xfrm>
            <a:prstGeom prst="rect">
              <a:avLst/>
            </a:prstGeom>
            <a:grpFill/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0851278-75B4-496A-B029-09ADFF4F7E02}"/>
                </a:ext>
              </a:extLst>
            </p:cNvPr>
            <p:cNvSpPr txBox="1"/>
            <p:nvPr/>
          </p:nvSpPr>
          <p:spPr>
            <a:xfrm>
              <a:off x="5648960" y="2452293"/>
              <a:ext cx="2476500" cy="1493279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38684" tIns="138684" rIns="184912" bIns="208026" numCol="1" spcCol="1270" anchor="t" anchorCtr="0">
              <a:noAutofit/>
            </a:bodyPr>
            <a:lstStyle/>
            <a:p>
              <a:pPr marL="228600" lvl="1" indent="-228600" algn="l" defTabSz="1155700" latinLnBrk="1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ko-KR" altLang="en-US" sz="2600" kern="1200"/>
            </a:p>
            <a:p>
              <a:pPr marL="228600" lvl="1" indent="-228600" algn="l" defTabSz="1155700" latinLnBrk="1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ko-KR" altLang="en-US" sz="2600" kern="1200"/>
            </a:p>
          </p:txBody>
        </p:sp>
      </p:grpSp>
      <p:cxnSp>
        <p:nvCxnSpPr>
          <p:cNvPr id="7" name="직선 연결선 6"/>
          <p:cNvCxnSpPr/>
          <p:nvPr/>
        </p:nvCxnSpPr>
        <p:spPr>
          <a:xfrm>
            <a:off x="0" y="925165"/>
            <a:ext cx="12192000" cy="9525"/>
          </a:xfrm>
          <a:prstGeom prst="line">
            <a:avLst/>
          </a:prstGeom>
          <a:ln w="57150">
            <a:solidFill>
              <a:srgbClr val="0058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74163" y="183658"/>
            <a:ext cx="8922328" cy="7415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5500" b="1">
                <a:solidFill>
                  <a:schemeClr val="tx1"/>
                </a:solidFill>
                <a:latin typeface="Futura Std Book" panose="020B0802020204020204" pitchFamily="34" charset="0"/>
              </a:rPr>
              <a:t>03</a:t>
            </a:r>
            <a:r>
              <a:rPr lang="en-US" altLang="ko-KR" sz="4667" b="1">
                <a:solidFill>
                  <a:schemeClr val="tx1"/>
                </a:solidFill>
                <a:latin typeface="Futura Std Book" panose="020B0802020204020204" pitchFamily="34" charset="0"/>
              </a:rPr>
              <a:t> </a:t>
            </a:r>
            <a:r>
              <a:rPr lang="ko-KR" altLang="en-US" sz="3500" b="1">
                <a:solidFill>
                  <a:schemeClr val="tx1"/>
                </a:solidFill>
                <a:latin typeface="Futura Std Book" panose="020B0802020204020204" pitchFamily="34" charset="0"/>
              </a:rPr>
              <a:t>현황</a:t>
            </a:r>
            <a:r>
              <a:rPr lang="en-US" altLang="ko-KR" sz="3500" b="1">
                <a:solidFill>
                  <a:schemeClr val="tx1"/>
                </a:solidFill>
                <a:latin typeface="Futura Std Book" panose="020B0802020204020204" pitchFamily="34" charset="0"/>
              </a:rPr>
              <a:t> </a:t>
            </a:r>
            <a:r>
              <a:rPr lang="ko-KR" altLang="en-US" sz="3500" b="1">
                <a:solidFill>
                  <a:schemeClr val="tx1"/>
                </a:solidFill>
                <a:latin typeface="Futura Std Book" panose="020B0802020204020204" pitchFamily="34" charset="0"/>
              </a:rPr>
              <a:t> </a:t>
            </a:r>
            <a:endParaRPr lang="ko-KR" altLang="en-US" sz="3500" b="1" dirty="0">
              <a:solidFill>
                <a:schemeClr val="tx1"/>
              </a:solidFill>
              <a:latin typeface="Futura Std Book" panose="020B0802020204020204" pitchFamily="34" charset="0"/>
            </a:endParaRP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F9E2F46D-234C-45BD-B51F-ED6817F112DB}"/>
              </a:ext>
            </a:extLst>
          </p:cNvPr>
          <p:cNvGrpSpPr/>
          <p:nvPr/>
        </p:nvGrpSpPr>
        <p:grpSpPr>
          <a:xfrm>
            <a:off x="752765" y="1600210"/>
            <a:ext cx="10745615" cy="511392"/>
            <a:chOff x="5648960" y="1473093"/>
            <a:chExt cx="2476501" cy="979200"/>
          </a:xfrm>
          <a:solidFill>
            <a:srgbClr val="00588A"/>
          </a:solidFill>
        </p:grpSpPr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0EAA326B-BA86-46A6-913E-F020C04148B1}"/>
                </a:ext>
              </a:extLst>
            </p:cNvPr>
            <p:cNvSpPr/>
            <p:nvPr/>
          </p:nvSpPr>
          <p:spPr>
            <a:xfrm>
              <a:off x="5648960" y="1473093"/>
              <a:ext cx="2476500" cy="979200"/>
            </a:xfrm>
            <a:prstGeom prst="rect">
              <a:avLst/>
            </a:prstGeom>
            <a:grpFill/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A1A4C64A-05B3-4F97-B844-0FC552FDA319}"/>
                </a:ext>
              </a:extLst>
            </p:cNvPr>
            <p:cNvSpPr txBox="1"/>
            <p:nvPr/>
          </p:nvSpPr>
          <p:spPr>
            <a:xfrm>
              <a:off x="5648961" y="1473093"/>
              <a:ext cx="2476500" cy="979200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84912" tIns="105664" rIns="184912" bIns="105664" numCol="1" spcCol="1270" anchor="ctr" anchorCtr="0">
              <a:noAutofit/>
            </a:bodyPr>
            <a:lstStyle/>
            <a:p>
              <a:pPr marL="0" lvl="0" indent="0" algn="ctr" defTabSz="11557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600" b="1"/>
                <a:t>제한된 헬스케어 서비스 </a:t>
              </a:r>
              <a:endParaRPr lang="ko-KR" altLang="en-US" sz="1600" b="1" kern="1200"/>
            </a:p>
          </p:txBody>
        </p:sp>
      </p:grp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03489AEE-2C52-486E-AD90-CAC655290F37}"/>
              </a:ext>
            </a:extLst>
          </p:cNvPr>
          <p:cNvSpPr/>
          <p:nvPr/>
        </p:nvSpPr>
        <p:spPr>
          <a:xfrm>
            <a:off x="1070806" y="898907"/>
            <a:ext cx="10050387" cy="7398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2500" b="1">
                <a:solidFill>
                  <a:schemeClr val="tx1"/>
                </a:solidFill>
                <a:latin typeface="Futura Std Book" panose="020B0802020204020204" pitchFamily="34" charset="0"/>
              </a:rPr>
              <a:t>고령화 심각성에 비해 열악한 실버 케어 산업 환경</a:t>
            </a:r>
            <a:endParaRPr lang="ko-KR" altLang="en-US" sz="2500" b="1" dirty="0">
              <a:solidFill>
                <a:schemeClr val="tx1"/>
              </a:solidFill>
              <a:latin typeface="Futura Std Book" panose="020B0802020204020204" pitchFamily="34" charset="0"/>
            </a:endParaRP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C29594F4-471A-45D4-B95F-D59AE5AA2BFC}"/>
              </a:ext>
            </a:extLst>
          </p:cNvPr>
          <p:cNvGrpSpPr/>
          <p:nvPr/>
        </p:nvGrpSpPr>
        <p:grpSpPr>
          <a:xfrm>
            <a:off x="3731404" y="2121058"/>
            <a:ext cx="7766977" cy="4553284"/>
            <a:chOff x="5648960" y="2452293"/>
            <a:chExt cx="2476500" cy="1493279"/>
          </a:xfrm>
          <a:solidFill>
            <a:schemeClr val="bg2"/>
          </a:solidFill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E84B14C4-120D-4325-8ACE-BCB7EA9CE403}"/>
                </a:ext>
              </a:extLst>
            </p:cNvPr>
            <p:cNvSpPr/>
            <p:nvPr/>
          </p:nvSpPr>
          <p:spPr>
            <a:xfrm>
              <a:off x="5648960" y="2452293"/>
              <a:ext cx="2476500" cy="1493279"/>
            </a:xfrm>
            <a:prstGeom prst="rect">
              <a:avLst/>
            </a:prstGeom>
            <a:grpFill/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942259B-C090-4890-AA2F-0078FF82502C}"/>
                </a:ext>
              </a:extLst>
            </p:cNvPr>
            <p:cNvSpPr txBox="1"/>
            <p:nvPr/>
          </p:nvSpPr>
          <p:spPr>
            <a:xfrm>
              <a:off x="5648960" y="2452293"/>
              <a:ext cx="2476500" cy="1493279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38684" tIns="138684" rIns="184912" bIns="208026" numCol="1" spcCol="1270" anchor="t" anchorCtr="0">
              <a:noAutofit/>
            </a:bodyPr>
            <a:lstStyle/>
            <a:p>
              <a:pPr marL="228600" lvl="1" indent="-228600" algn="l" defTabSz="1155700" latinLnBrk="1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ko-KR" altLang="en-US" sz="2600" kern="1200"/>
            </a:p>
            <a:p>
              <a:pPr marL="228600" lvl="1" indent="-228600" algn="l" defTabSz="1155700" latinLnBrk="1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ko-KR" altLang="en-US" sz="2600" kern="1200"/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3FCBC494-0E36-4541-BD6D-388793374D44}"/>
              </a:ext>
            </a:extLst>
          </p:cNvPr>
          <p:cNvSpPr/>
          <p:nvPr/>
        </p:nvSpPr>
        <p:spPr>
          <a:xfrm>
            <a:off x="1057874" y="2370781"/>
            <a:ext cx="10050387" cy="40384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EEC1B80-5442-482C-82D4-259B249758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0743" y="2703305"/>
            <a:ext cx="1343767" cy="48921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834458F-EEF6-495F-8BD3-E89798EDA0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1203" y="2055660"/>
            <a:ext cx="1762751" cy="1762751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79D9BC15-9112-4C87-89EF-3082CCBF09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9752" y="2474057"/>
            <a:ext cx="1823993" cy="85608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D4398D2-F2B7-4E2E-A323-8673484643B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5029" y="2631071"/>
            <a:ext cx="2359252" cy="611931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5E7D9B80-05A8-464F-9087-96817640C55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4815" y="2757670"/>
            <a:ext cx="1742369" cy="470984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E58244FB-465A-4CCA-839F-0051290BB202}"/>
              </a:ext>
            </a:extLst>
          </p:cNvPr>
          <p:cNvSpPr/>
          <p:nvPr/>
        </p:nvSpPr>
        <p:spPr>
          <a:xfrm>
            <a:off x="1177219" y="3615933"/>
            <a:ext cx="1683428" cy="2020648"/>
          </a:xfrm>
          <a:prstGeom prst="rect">
            <a:avLst/>
          </a:prstGeom>
          <a:noFill/>
          <a:ln w="19050">
            <a:solidFill>
              <a:srgbClr val="0058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r>
              <a:rPr lang="ko-KR" altLang="en-US" sz="1300" b="1">
                <a:solidFill>
                  <a:schemeClr val="tx1"/>
                </a:solidFill>
              </a:rPr>
              <a:t>스마트 밴드</a:t>
            </a:r>
            <a:r>
              <a:rPr lang="en-US" altLang="ko-KR" sz="1300" b="1">
                <a:solidFill>
                  <a:schemeClr val="tx1"/>
                </a:solidFill>
              </a:rPr>
              <a:t> ‘</a:t>
            </a:r>
            <a:r>
              <a:rPr lang="ko-KR" altLang="en-US" sz="1300" b="1">
                <a:solidFill>
                  <a:schemeClr val="tx1"/>
                </a:solidFill>
              </a:rPr>
              <a:t>심밴드</a:t>
            </a:r>
            <a:r>
              <a:rPr lang="en-US" altLang="ko-KR" sz="1300" b="1">
                <a:solidFill>
                  <a:schemeClr val="tx1"/>
                </a:solidFill>
              </a:rPr>
              <a:t>’ </a:t>
            </a:r>
          </a:p>
          <a:p>
            <a:pPr algn="ctr">
              <a:lnSpc>
                <a:spcPct val="200000"/>
              </a:lnSpc>
            </a:pPr>
            <a:r>
              <a:rPr lang="ko-KR" altLang="en-US" sz="1300" b="1">
                <a:solidFill>
                  <a:schemeClr val="tx1"/>
                </a:solidFill>
              </a:rPr>
              <a:t>활용한 헬스케어</a:t>
            </a:r>
            <a:r>
              <a:rPr lang="en-US" altLang="ko-KR" sz="1300" b="1">
                <a:solidFill>
                  <a:schemeClr val="tx1"/>
                </a:solidFill>
              </a:rPr>
              <a:t>.</a:t>
            </a:r>
          </a:p>
          <a:p>
            <a:pPr algn="ctr">
              <a:lnSpc>
                <a:spcPct val="200000"/>
              </a:lnSpc>
            </a:pPr>
            <a:r>
              <a:rPr lang="ko-KR" altLang="en-US" sz="1300" b="1">
                <a:solidFill>
                  <a:schemeClr val="tx1"/>
                </a:solidFill>
              </a:rPr>
              <a:t>데이터 저장</a:t>
            </a:r>
            <a:r>
              <a:rPr lang="en-US" altLang="ko-KR" sz="1300" b="1">
                <a:solidFill>
                  <a:schemeClr val="tx1"/>
                </a:solidFill>
              </a:rPr>
              <a:t>, </a:t>
            </a:r>
            <a:r>
              <a:rPr lang="ko-KR" altLang="en-US" sz="1300" b="1">
                <a:solidFill>
                  <a:schemeClr val="tx1"/>
                </a:solidFill>
              </a:rPr>
              <a:t>분석</a:t>
            </a:r>
            <a:endParaRPr lang="en-US" altLang="ko-KR" sz="1300" b="1">
              <a:solidFill>
                <a:schemeClr val="tx1"/>
              </a:solidFill>
            </a:endParaRPr>
          </a:p>
          <a:p>
            <a:pPr algn="ctr">
              <a:lnSpc>
                <a:spcPct val="200000"/>
              </a:lnSpc>
            </a:pPr>
            <a:r>
              <a:rPr lang="ko-KR" altLang="en-US" sz="1300" b="1">
                <a:solidFill>
                  <a:schemeClr val="tx1"/>
                </a:solidFill>
              </a:rPr>
              <a:t>플랫폼 </a:t>
            </a:r>
            <a:r>
              <a:rPr lang="en-US" altLang="ko-KR" sz="1300" b="1">
                <a:solidFill>
                  <a:schemeClr val="tx1"/>
                </a:solidFill>
              </a:rPr>
              <a:t>‘SAMI’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5C64CE6-E7EE-4042-AE53-377D57BDE253}"/>
              </a:ext>
            </a:extLst>
          </p:cNvPr>
          <p:cNvSpPr/>
          <p:nvPr/>
        </p:nvSpPr>
        <p:spPr>
          <a:xfrm>
            <a:off x="3217340" y="3615932"/>
            <a:ext cx="1683428" cy="2020648"/>
          </a:xfrm>
          <a:prstGeom prst="rect">
            <a:avLst/>
          </a:prstGeom>
          <a:noFill/>
          <a:ln w="19050">
            <a:solidFill>
              <a:srgbClr val="0058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r>
              <a:rPr lang="ko-KR" altLang="en-US" sz="1300" b="1">
                <a:solidFill>
                  <a:schemeClr val="tx1"/>
                </a:solidFill>
              </a:rPr>
              <a:t>자생한방병원</a:t>
            </a:r>
            <a:r>
              <a:rPr lang="en-US" altLang="ko-KR" sz="1300" b="1">
                <a:solidFill>
                  <a:schemeClr val="tx1"/>
                </a:solidFill>
              </a:rPr>
              <a:t>, </a:t>
            </a:r>
          </a:p>
          <a:p>
            <a:pPr algn="ctr">
              <a:lnSpc>
                <a:spcPct val="200000"/>
              </a:lnSpc>
            </a:pPr>
            <a:r>
              <a:rPr lang="ko-KR" altLang="en-US" sz="1300" b="1">
                <a:solidFill>
                  <a:schemeClr val="tx1"/>
                </a:solidFill>
              </a:rPr>
              <a:t>보령제약</a:t>
            </a:r>
            <a:endParaRPr lang="en-US" altLang="ko-KR" sz="1300" b="1">
              <a:solidFill>
                <a:schemeClr val="tx1"/>
              </a:solidFill>
            </a:endParaRPr>
          </a:p>
          <a:p>
            <a:pPr algn="ctr">
              <a:lnSpc>
                <a:spcPct val="200000"/>
              </a:lnSpc>
            </a:pPr>
            <a:r>
              <a:rPr lang="ko-KR" altLang="en-US" sz="1300" b="1">
                <a:solidFill>
                  <a:schemeClr val="tx1"/>
                </a:solidFill>
              </a:rPr>
              <a:t>등과 헬스케어 사업 </a:t>
            </a:r>
            <a:endParaRPr lang="en-US" altLang="ko-KR" sz="1300" b="1">
              <a:solidFill>
                <a:schemeClr val="tx1"/>
              </a:solidFill>
            </a:endParaRPr>
          </a:p>
          <a:p>
            <a:pPr algn="ctr">
              <a:lnSpc>
                <a:spcPct val="200000"/>
              </a:lnSpc>
            </a:pPr>
            <a:r>
              <a:rPr lang="ko-KR" altLang="en-US" sz="1300" b="1">
                <a:solidFill>
                  <a:schemeClr val="tx1"/>
                </a:solidFill>
              </a:rPr>
              <a:t>공동 추진</a:t>
            </a:r>
            <a:endParaRPr lang="en-US" altLang="ko-KR" sz="1300" b="1">
              <a:solidFill>
                <a:schemeClr val="tx1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5EFE9ED-AA6D-452A-8255-DE9890F0FE2E}"/>
              </a:ext>
            </a:extLst>
          </p:cNvPr>
          <p:cNvSpPr/>
          <p:nvPr/>
        </p:nvSpPr>
        <p:spPr>
          <a:xfrm>
            <a:off x="5241354" y="3616754"/>
            <a:ext cx="1683428" cy="2020648"/>
          </a:xfrm>
          <a:prstGeom prst="rect">
            <a:avLst/>
          </a:prstGeom>
          <a:noFill/>
          <a:ln w="19050">
            <a:solidFill>
              <a:srgbClr val="0058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r>
              <a:rPr lang="ko-KR" altLang="en-US" sz="1300" b="1">
                <a:solidFill>
                  <a:schemeClr val="tx1"/>
                </a:solidFill>
              </a:rPr>
              <a:t>포스코 건설은</a:t>
            </a:r>
            <a:endParaRPr lang="en-US" altLang="ko-KR" sz="1300" b="1">
              <a:solidFill>
                <a:schemeClr val="tx1"/>
              </a:solidFill>
            </a:endParaRPr>
          </a:p>
          <a:p>
            <a:pPr algn="ctr">
              <a:lnSpc>
                <a:spcPct val="200000"/>
              </a:lnSpc>
            </a:pPr>
            <a:r>
              <a:rPr lang="ko-KR" altLang="en-US" sz="1300" b="1">
                <a:solidFill>
                  <a:schemeClr val="tx1"/>
                </a:solidFill>
              </a:rPr>
              <a:t>송도국제도시 </a:t>
            </a:r>
            <a:endParaRPr lang="en-US" altLang="ko-KR" sz="1300" b="1">
              <a:solidFill>
                <a:schemeClr val="tx1"/>
              </a:solidFill>
            </a:endParaRPr>
          </a:p>
          <a:p>
            <a:pPr algn="ctr">
              <a:lnSpc>
                <a:spcPct val="200000"/>
              </a:lnSpc>
            </a:pPr>
            <a:r>
              <a:rPr lang="ko-KR" altLang="en-US" sz="1300" b="1">
                <a:solidFill>
                  <a:schemeClr val="tx1"/>
                </a:solidFill>
              </a:rPr>
              <a:t>입주민을 대상</a:t>
            </a:r>
            <a:endParaRPr lang="en-US" altLang="ko-KR" sz="1300" b="1">
              <a:solidFill>
                <a:schemeClr val="tx1"/>
              </a:solidFill>
            </a:endParaRPr>
          </a:p>
          <a:p>
            <a:pPr algn="ctr">
              <a:lnSpc>
                <a:spcPct val="200000"/>
              </a:lnSpc>
            </a:pPr>
            <a:r>
              <a:rPr lang="ko-KR" altLang="en-US" sz="1300" b="1">
                <a:solidFill>
                  <a:schemeClr val="tx1"/>
                </a:solidFill>
              </a:rPr>
              <a:t>건강관리 정보 수집</a:t>
            </a:r>
            <a:r>
              <a:rPr lang="en-US" altLang="ko-KR" sz="1300" b="1">
                <a:solidFill>
                  <a:schemeClr val="tx1"/>
                </a:solidFill>
              </a:rPr>
              <a:t>,</a:t>
            </a:r>
          </a:p>
          <a:p>
            <a:pPr algn="ctr">
              <a:lnSpc>
                <a:spcPct val="200000"/>
              </a:lnSpc>
            </a:pPr>
            <a:r>
              <a:rPr lang="ko-KR" altLang="en-US" sz="1300" b="1">
                <a:solidFill>
                  <a:schemeClr val="tx1"/>
                </a:solidFill>
              </a:rPr>
              <a:t>분석 서비스 제공</a:t>
            </a:r>
            <a:endParaRPr lang="en-US" altLang="ko-KR" sz="1300" b="1">
              <a:solidFill>
                <a:schemeClr val="tx1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5BCAF02-563D-4234-AFCC-DA8E8CA201ED}"/>
              </a:ext>
            </a:extLst>
          </p:cNvPr>
          <p:cNvSpPr/>
          <p:nvPr/>
        </p:nvSpPr>
        <p:spPr>
          <a:xfrm>
            <a:off x="7291234" y="3615931"/>
            <a:ext cx="1683428" cy="2020648"/>
          </a:xfrm>
          <a:prstGeom prst="rect">
            <a:avLst/>
          </a:prstGeom>
          <a:noFill/>
          <a:ln w="19050">
            <a:solidFill>
              <a:srgbClr val="0058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r>
              <a:rPr lang="ko-KR" altLang="en-US" sz="1300" b="1">
                <a:solidFill>
                  <a:schemeClr val="tx1"/>
                </a:solidFill>
              </a:rPr>
              <a:t>협력 병원 대상</a:t>
            </a:r>
            <a:endParaRPr lang="en-US" altLang="ko-KR" sz="1300" b="1">
              <a:solidFill>
                <a:schemeClr val="tx1"/>
              </a:solidFill>
            </a:endParaRPr>
          </a:p>
          <a:p>
            <a:pPr algn="ctr">
              <a:lnSpc>
                <a:spcPct val="200000"/>
              </a:lnSpc>
            </a:pPr>
            <a:r>
              <a:rPr lang="ko-KR" altLang="en-US" sz="1300" b="1">
                <a:solidFill>
                  <a:schemeClr val="tx1"/>
                </a:solidFill>
              </a:rPr>
              <a:t>병원정보시스템</a:t>
            </a:r>
            <a:endParaRPr lang="en-US" altLang="ko-KR" sz="1300" b="1">
              <a:solidFill>
                <a:schemeClr val="tx1"/>
              </a:solidFill>
            </a:endParaRPr>
          </a:p>
          <a:p>
            <a:pPr algn="ctr">
              <a:lnSpc>
                <a:spcPct val="200000"/>
              </a:lnSpc>
            </a:pPr>
            <a:r>
              <a:rPr lang="ko-KR" altLang="en-US" sz="1300" b="1">
                <a:solidFill>
                  <a:schemeClr val="tx1"/>
                </a:solidFill>
              </a:rPr>
              <a:t>개발</a:t>
            </a:r>
            <a:r>
              <a:rPr lang="en-US" altLang="ko-KR" sz="1300" b="1">
                <a:solidFill>
                  <a:schemeClr val="tx1"/>
                </a:solidFill>
              </a:rPr>
              <a:t>, </a:t>
            </a:r>
            <a:r>
              <a:rPr lang="ko-KR" altLang="en-US" sz="1300" b="1">
                <a:solidFill>
                  <a:schemeClr val="tx1"/>
                </a:solidFill>
              </a:rPr>
              <a:t>보급 사업추진</a:t>
            </a:r>
            <a:r>
              <a:rPr lang="en-US" altLang="ko-KR" sz="1300" b="1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7231B3B-EDFA-4C6B-BA1A-3AEB3D009E13}"/>
              </a:ext>
            </a:extLst>
          </p:cNvPr>
          <p:cNvSpPr/>
          <p:nvPr/>
        </p:nvSpPr>
        <p:spPr>
          <a:xfrm>
            <a:off x="9280034" y="3618096"/>
            <a:ext cx="1683428" cy="2020648"/>
          </a:xfrm>
          <a:prstGeom prst="rect">
            <a:avLst/>
          </a:prstGeom>
          <a:noFill/>
          <a:ln w="19050">
            <a:solidFill>
              <a:srgbClr val="0058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r>
              <a:rPr lang="ko-KR" altLang="en-US" sz="1300" b="1">
                <a:solidFill>
                  <a:schemeClr val="tx1"/>
                </a:solidFill>
              </a:rPr>
              <a:t>서울대 병원</a:t>
            </a:r>
            <a:r>
              <a:rPr lang="en-US" altLang="ko-KR" sz="1300" b="1">
                <a:solidFill>
                  <a:schemeClr val="tx1"/>
                </a:solidFill>
              </a:rPr>
              <a:t>,</a:t>
            </a:r>
          </a:p>
          <a:p>
            <a:pPr algn="ctr">
              <a:lnSpc>
                <a:spcPct val="200000"/>
              </a:lnSpc>
            </a:pPr>
            <a:r>
              <a:rPr lang="ko-KR" altLang="en-US" sz="1300" b="1">
                <a:solidFill>
                  <a:schemeClr val="tx1"/>
                </a:solidFill>
              </a:rPr>
              <a:t>길병원</a:t>
            </a:r>
            <a:r>
              <a:rPr lang="en-US" altLang="ko-KR" sz="1300" b="1">
                <a:solidFill>
                  <a:schemeClr val="tx1"/>
                </a:solidFill>
              </a:rPr>
              <a:t> ,</a:t>
            </a:r>
          </a:p>
          <a:p>
            <a:pPr algn="ctr">
              <a:lnSpc>
                <a:spcPct val="200000"/>
              </a:lnSpc>
            </a:pPr>
            <a:r>
              <a:rPr lang="ko-KR" altLang="en-US" sz="1300" b="1">
                <a:solidFill>
                  <a:schemeClr val="tx1"/>
                </a:solidFill>
              </a:rPr>
              <a:t>관련 기업 등과 </a:t>
            </a:r>
            <a:endParaRPr lang="en-US" altLang="ko-KR" sz="1300" b="1">
              <a:solidFill>
                <a:schemeClr val="tx1"/>
              </a:solidFill>
            </a:endParaRPr>
          </a:p>
          <a:p>
            <a:pPr algn="ctr">
              <a:lnSpc>
                <a:spcPct val="200000"/>
              </a:lnSpc>
            </a:pPr>
            <a:r>
              <a:rPr lang="ko-KR" altLang="en-US" sz="1300" b="1">
                <a:solidFill>
                  <a:schemeClr val="tx1"/>
                </a:solidFill>
              </a:rPr>
              <a:t>사업 협력 체결</a:t>
            </a:r>
            <a:r>
              <a:rPr lang="en-US" altLang="ko-KR" sz="1300" b="1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ED54FBCD-D8EF-45DA-948F-A77A75F4E596}"/>
              </a:ext>
            </a:extLst>
          </p:cNvPr>
          <p:cNvSpPr/>
          <p:nvPr/>
        </p:nvSpPr>
        <p:spPr>
          <a:xfrm>
            <a:off x="1093910" y="5664369"/>
            <a:ext cx="10063320" cy="6119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r>
              <a:rPr lang="ko-KR" altLang="en-US" sz="1500" b="1">
                <a:solidFill>
                  <a:schemeClr val="tx1"/>
                </a:solidFill>
              </a:rPr>
              <a:t>자사 제품 이용시에만 사용 가능</a:t>
            </a:r>
            <a:r>
              <a:rPr lang="en-US" altLang="ko-KR" sz="1500" b="1">
                <a:solidFill>
                  <a:schemeClr val="tx1"/>
                </a:solidFill>
              </a:rPr>
              <a:t>, </a:t>
            </a:r>
            <a:r>
              <a:rPr lang="ko-KR" altLang="en-US" sz="1500" b="1">
                <a:solidFill>
                  <a:schemeClr val="tx1"/>
                </a:solidFill>
              </a:rPr>
              <a:t>일부 연계 기관에서만 사용 가능</a:t>
            </a:r>
            <a:r>
              <a:rPr lang="en-US" altLang="ko-KR" sz="1500" b="1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390251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925165"/>
            <a:ext cx="12192000" cy="9525"/>
          </a:xfrm>
          <a:prstGeom prst="line">
            <a:avLst/>
          </a:prstGeom>
          <a:ln w="57150">
            <a:solidFill>
              <a:srgbClr val="0058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74163" y="183658"/>
            <a:ext cx="8922328" cy="7415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5500" b="1">
                <a:solidFill>
                  <a:schemeClr val="tx1"/>
                </a:solidFill>
                <a:latin typeface="Futura Std Book" panose="020B0802020204020204" pitchFamily="34" charset="0"/>
              </a:rPr>
              <a:t>03</a:t>
            </a:r>
            <a:r>
              <a:rPr lang="en-US" altLang="ko-KR" sz="4667" b="1">
                <a:solidFill>
                  <a:schemeClr val="tx1"/>
                </a:solidFill>
                <a:latin typeface="Futura Std Book" panose="020B0802020204020204" pitchFamily="34" charset="0"/>
              </a:rPr>
              <a:t> </a:t>
            </a:r>
            <a:r>
              <a:rPr lang="ko-KR" altLang="en-US" sz="3500" b="1">
                <a:solidFill>
                  <a:schemeClr val="tx1"/>
                </a:solidFill>
                <a:latin typeface="Futura Std Book" panose="020B0802020204020204" pitchFamily="34" charset="0"/>
              </a:rPr>
              <a:t>현황</a:t>
            </a:r>
            <a:r>
              <a:rPr lang="en-US" altLang="ko-KR" sz="3500" b="1">
                <a:solidFill>
                  <a:schemeClr val="tx1"/>
                </a:solidFill>
                <a:latin typeface="Futura Std Book" panose="020B0802020204020204" pitchFamily="34" charset="0"/>
              </a:rPr>
              <a:t> </a:t>
            </a:r>
            <a:r>
              <a:rPr lang="ko-KR" altLang="en-US" sz="3500" b="1">
                <a:solidFill>
                  <a:schemeClr val="tx1"/>
                </a:solidFill>
                <a:latin typeface="Futura Std Book" panose="020B0802020204020204" pitchFamily="34" charset="0"/>
              </a:rPr>
              <a:t> </a:t>
            </a:r>
            <a:endParaRPr lang="ko-KR" altLang="en-US" sz="3500" b="1" dirty="0">
              <a:solidFill>
                <a:schemeClr val="tx1"/>
              </a:solidFill>
              <a:latin typeface="Futura Std Book" panose="020B0802020204020204" pitchFamily="34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03489AEE-2C52-486E-AD90-CAC655290F37}"/>
              </a:ext>
            </a:extLst>
          </p:cNvPr>
          <p:cNvSpPr/>
          <p:nvPr/>
        </p:nvSpPr>
        <p:spPr>
          <a:xfrm>
            <a:off x="1070806" y="898907"/>
            <a:ext cx="10050387" cy="7398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2500" b="1">
                <a:solidFill>
                  <a:schemeClr val="tx1"/>
                </a:solidFill>
                <a:latin typeface="Futura Std Book" panose="020B0802020204020204" pitchFamily="34" charset="0"/>
              </a:rPr>
              <a:t>고령화 심각성에 비해 열악한 실버 케어 산업 환경</a:t>
            </a:r>
            <a:endParaRPr lang="ko-KR" altLang="en-US" sz="2500" b="1" dirty="0">
              <a:solidFill>
                <a:schemeClr val="tx1"/>
              </a:solidFill>
              <a:latin typeface="Futura Std Book" panose="020B0802020204020204" pitchFamily="34" charset="0"/>
            </a:endParaRP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C23A19B4-638E-48F5-AA3E-AB15EF187DEC}"/>
              </a:ext>
            </a:extLst>
          </p:cNvPr>
          <p:cNvGrpSpPr/>
          <p:nvPr/>
        </p:nvGrpSpPr>
        <p:grpSpPr>
          <a:xfrm>
            <a:off x="2121635" y="2308335"/>
            <a:ext cx="2979644" cy="511392"/>
            <a:chOff x="5648960" y="1473093"/>
            <a:chExt cx="2476501" cy="979200"/>
          </a:xfrm>
          <a:solidFill>
            <a:srgbClr val="00588A"/>
          </a:solidFill>
        </p:grpSpPr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568F164D-D46B-45EC-984D-02F5BF6EEA3C}"/>
                </a:ext>
              </a:extLst>
            </p:cNvPr>
            <p:cNvSpPr/>
            <p:nvPr/>
          </p:nvSpPr>
          <p:spPr>
            <a:xfrm>
              <a:off x="5648960" y="1473093"/>
              <a:ext cx="2476500" cy="979200"/>
            </a:xfrm>
            <a:prstGeom prst="rect">
              <a:avLst/>
            </a:prstGeom>
            <a:grpFill/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EE05BE3-1E00-4FC7-94B8-004351DA6354}"/>
                </a:ext>
              </a:extLst>
            </p:cNvPr>
            <p:cNvSpPr txBox="1"/>
            <p:nvPr/>
          </p:nvSpPr>
          <p:spPr>
            <a:xfrm>
              <a:off x="5648961" y="1473093"/>
              <a:ext cx="2476500" cy="979200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84912" tIns="105664" rIns="184912" bIns="105664" numCol="1" spcCol="1270" anchor="ctr" anchorCtr="0">
              <a:noAutofit/>
            </a:bodyPr>
            <a:lstStyle/>
            <a:p>
              <a:pPr marL="0" lvl="0" indent="0" algn="ctr" defTabSz="11557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600" b="1"/>
                <a:t>고령자 만성질환 증가 </a:t>
              </a:r>
              <a:endParaRPr lang="ko-KR" altLang="en-US" sz="1600" b="1" kern="1200"/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BF0F7F1F-C461-46CE-8A3C-67A4EF49F984}"/>
              </a:ext>
            </a:extLst>
          </p:cNvPr>
          <p:cNvGrpSpPr/>
          <p:nvPr/>
        </p:nvGrpSpPr>
        <p:grpSpPr>
          <a:xfrm>
            <a:off x="2121636" y="3636265"/>
            <a:ext cx="2979644" cy="511392"/>
            <a:chOff x="5648960" y="1473093"/>
            <a:chExt cx="2476501" cy="979200"/>
          </a:xfrm>
          <a:solidFill>
            <a:srgbClr val="00588A"/>
          </a:solidFill>
        </p:grpSpPr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0BFEE897-2235-4869-B248-6E3F51059433}"/>
                </a:ext>
              </a:extLst>
            </p:cNvPr>
            <p:cNvSpPr/>
            <p:nvPr/>
          </p:nvSpPr>
          <p:spPr>
            <a:xfrm>
              <a:off x="5648960" y="1473093"/>
              <a:ext cx="2476500" cy="979200"/>
            </a:xfrm>
            <a:prstGeom prst="rect">
              <a:avLst/>
            </a:prstGeom>
            <a:grpFill/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EBCD3599-208E-4630-AB41-62FE597B7BC6}"/>
                </a:ext>
              </a:extLst>
            </p:cNvPr>
            <p:cNvSpPr txBox="1"/>
            <p:nvPr/>
          </p:nvSpPr>
          <p:spPr>
            <a:xfrm>
              <a:off x="5648961" y="1473093"/>
              <a:ext cx="2476500" cy="979200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84912" tIns="105664" rIns="184912" bIns="105664" numCol="1" spcCol="1270" anchor="ctr" anchorCtr="0">
              <a:noAutofit/>
            </a:bodyPr>
            <a:lstStyle/>
            <a:p>
              <a:pPr marL="0" lvl="0" indent="0" algn="ctr" defTabSz="11557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600" b="1"/>
                <a:t>수도권으로 환자 쏠림 </a:t>
              </a:r>
              <a:endParaRPr lang="ko-KR" altLang="en-US" sz="1600" b="1" kern="1200"/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CDAB0D2B-F5B1-43C9-8586-28C83B940850}"/>
              </a:ext>
            </a:extLst>
          </p:cNvPr>
          <p:cNvGrpSpPr/>
          <p:nvPr/>
        </p:nvGrpSpPr>
        <p:grpSpPr>
          <a:xfrm>
            <a:off x="2121635" y="4964195"/>
            <a:ext cx="2979644" cy="511392"/>
            <a:chOff x="5648960" y="1473093"/>
            <a:chExt cx="2476501" cy="979200"/>
          </a:xfrm>
          <a:solidFill>
            <a:srgbClr val="00588A"/>
          </a:solidFill>
        </p:grpSpPr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1D56B938-F8B8-46DE-A396-40D00ECDD0C6}"/>
                </a:ext>
              </a:extLst>
            </p:cNvPr>
            <p:cNvSpPr/>
            <p:nvPr/>
          </p:nvSpPr>
          <p:spPr>
            <a:xfrm>
              <a:off x="5648960" y="1473093"/>
              <a:ext cx="2476500" cy="979200"/>
            </a:xfrm>
            <a:prstGeom prst="rect">
              <a:avLst/>
            </a:prstGeom>
            <a:grpFill/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D881182B-18B8-43EF-A6EA-6DF389584E5A}"/>
                </a:ext>
              </a:extLst>
            </p:cNvPr>
            <p:cNvSpPr txBox="1"/>
            <p:nvPr/>
          </p:nvSpPr>
          <p:spPr>
            <a:xfrm>
              <a:off x="5648961" y="1473093"/>
              <a:ext cx="2476500" cy="979200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84912" tIns="105664" rIns="184912" bIns="105664" numCol="1" spcCol="1270" anchor="ctr" anchorCtr="0">
              <a:noAutofit/>
            </a:bodyPr>
            <a:lstStyle/>
            <a:p>
              <a:pPr marL="0" lvl="0" indent="0" algn="ctr" defTabSz="11557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600" b="1"/>
                <a:t>제한된 헬스케어 서비스 </a:t>
              </a:r>
              <a:endParaRPr lang="ko-KR" altLang="en-US" sz="1600" b="1" kern="1200"/>
            </a:p>
          </p:txBody>
        </p:sp>
      </p:grp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36C6A03-ACDB-4065-A4BB-1FC807B3CC39}"/>
              </a:ext>
            </a:extLst>
          </p:cNvPr>
          <p:cNvCxnSpPr>
            <a:cxnSpLocks/>
          </p:cNvCxnSpPr>
          <p:nvPr/>
        </p:nvCxnSpPr>
        <p:spPr>
          <a:xfrm>
            <a:off x="5101278" y="2564031"/>
            <a:ext cx="963963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39CD6BA2-C78C-4176-AF0E-8A82AA7559E7}"/>
              </a:ext>
            </a:extLst>
          </p:cNvPr>
          <p:cNvCxnSpPr>
            <a:cxnSpLocks/>
          </p:cNvCxnSpPr>
          <p:nvPr/>
        </p:nvCxnSpPr>
        <p:spPr>
          <a:xfrm>
            <a:off x="5101277" y="3891961"/>
            <a:ext cx="963963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CFF9C906-EE17-4F97-8BF8-D1A29B84691E}"/>
              </a:ext>
            </a:extLst>
          </p:cNvPr>
          <p:cNvCxnSpPr>
            <a:cxnSpLocks/>
          </p:cNvCxnSpPr>
          <p:nvPr/>
        </p:nvCxnSpPr>
        <p:spPr>
          <a:xfrm>
            <a:off x="5101277" y="5219891"/>
            <a:ext cx="963963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204A440E-94CF-4392-A8C5-F00F3345F556}"/>
              </a:ext>
            </a:extLst>
          </p:cNvPr>
          <p:cNvCxnSpPr/>
          <p:nvPr/>
        </p:nvCxnSpPr>
        <p:spPr>
          <a:xfrm>
            <a:off x="6065240" y="2564031"/>
            <a:ext cx="0" cy="265586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6A7E8BD1-D0EE-4740-A05A-25C8143A5728}"/>
              </a:ext>
            </a:extLst>
          </p:cNvPr>
          <p:cNvCxnSpPr>
            <a:cxnSpLocks/>
          </p:cNvCxnSpPr>
          <p:nvPr/>
        </p:nvCxnSpPr>
        <p:spPr>
          <a:xfrm>
            <a:off x="6065240" y="3892828"/>
            <a:ext cx="128911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37847B53-5942-4780-92F7-2F848E8BB69B}"/>
              </a:ext>
            </a:extLst>
          </p:cNvPr>
          <p:cNvGrpSpPr/>
          <p:nvPr/>
        </p:nvGrpSpPr>
        <p:grpSpPr>
          <a:xfrm>
            <a:off x="7354350" y="2117690"/>
            <a:ext cx="2979642" cy="3548542"/>
            <a:chOff x="5648960" y="2452293"/>
            <a:chExt cx="2476500" cy="1493279"/>
          </a:xfrm>
          <a:solidFill>
            <a:schemeClr val="bg2"/>
          </a:solidFill>
        </p:grpSpPr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D45036D0-1915-4E3A-93E3-734717B391D1}"/>
                </a:ext>
              </a:extLst>
            </p:cNvPr>
            <p:cNvSpPr/>
            <p:nvPr/>
          </p:nvSpPr>
          <p:spPr>
            <a:xfrm>
              <a:off x="5648960" y="2452293"/>
              <a:ext cx="2476500" cy="1493279"/>
            </a:xfrm>
            <a:prstGeom prst="rect">
              <a:avLst/>
            </a:prstGeom>
            <a:grpFill/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15E5CF9D-701E-4479-9093-D7E53E9D22C7}"/>
                </a:ext>
              </a:extLst>
            </p:cNvPr>
            <p:cNvSpPr txBox="1"/>
            <p:nvPr/>
          </p:nvSpPr>
          <p:spPr>
            <a:xfrm>
              <a:off x="5648960" y="2452293"/>
              <a:ext cx="2476500" cy="1493279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38684" tIns="138684" rIns="184912" bIns="208026" numCol="1" spcCol="1270" anchor="t" anchorCtr="0">
              <a:noAutofit/>
            </a:bodyPr>
            <a:lstStyle/>
            <a:p>
              <a:pPr marL="228600" lvl="1" indent="-228600" algn="l" defTabSz="1155700" latinLnBrk="1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ko-KR" altLang="en-US" sz="2600" kern="1200"/>
            </a:p>
            <a:p>
              <a:pPr marL="228600" lvl="1" indent="-228600" algn="l" defTabSz="1155700" latinLnBrk="1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ko-KR" altLang="en-US" sz="2600" kern="1200"/>
            </a:p>
          </p:txBody>
        </p:sp>
      </p:grpSp>
    </p:spTree>
    <p:extLst>
      <p:ext uri="{BB962C8B-B14F-4D97-AF65-F5344CB8AC3E}">
        <p14:creationId xmlns:p14="http://schemas.microsoft.com/office/powerpoint/2010/main" val="42013283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925165"/>
            <a:ext cx="12192000" cy="9525"/>
          </a:xfrm>
          <a:prstGeom prst="line">
            <a:avLst/>
          </a:prstGeom>
          <a:ln w="57150">
            <a:solidFill>
              <a:srgbClr val="0058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74163" y="183658"/>
            <a:ext cx="8922328" cy="7415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5500" b="1">
                <a:solidFill>
                  <a:schemeClr val="tx1"/>
                </a:solidFill>
                <a:latin typeface="Futura Std Book" panose="020B0802020204020204" pitchFamily="34" charset="0"/>
              </a:rPr>
              <a:t>04</a:t>
            </a:r>
            <a:r>
              <a:rPr lang="en-US" altLang="ko-KR" sz="4667" b="1">
                <a:solidFill>
                  <a:schemeClr val="tx1"/>
                </a:solidFill>
                <a:latin typeface="Futura Std Book" panose="020B0802020204020204" pitchFamily="34" charset="0"/>
              </a:rPr>
              <a:t> </a:t>
            </a:r>
            <a:r>
              <a:rPr lang="ko-KR" altLang="en-US" sz="3500" b="1">
                <a:solidFill>
                  <a:schemeClr val="tx1"/>
                </a:solidFill>
                <a:latin typeface="Futura Std Book" panose="020B0802020204020204" pitchFamily="34" charset="0"/>
              </a:rPr>
              <a:t>잠재원인 도출</a:t>
            </a:r>
            <a:endParaRPr lang="ko-KR" altLang="en-US" sz="3500" b="1" dirty="0">
              <a:solidFill>
                <a:schemeClr val="tx1"/>
              </a:solidFill>
              <a:latin typeface="Futura Std Book" panose="020B0802020204020204" pitchFamily="34" charset="0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7F5161AD-F081-498E-8730-7A7A29D785A0}"/>
              </a:ext>
            </a:extLst>
          </p:cNvPr>
          <p:cNvCxnSpPr>
            <a:cxnSpLocks/>
          </p:cNvCxnSpPr>
          <p:nvPr/>
        </p:nvCxnSpPr>
        <p:spPr>
          <a:xfrm flipV="1">
            <a:off x="1385454" y="4368442"/>
            <a:ext cx="8515033" cy="51961"/>
          </a:xfrm>
          <a:prstGeom prst="line">
            <a:avLst/>
          </a:prstGeom>
          <a:ln w="57150">
            <a:solidFill>
              <a:srgbClr val="0058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E211BCDB-5FC8-4476-8AB3-6928DDE07E31}"/>
              </a:ext>
            </a:extLst>
          </p:cNvPr>
          <p:cNvCxnSpPr>
            <a:cxnSpLocks/>
          </p:cNvCxnSpPr>
          <p:nvPr/>
        </p:nvCxnSpPr>
        <p:spPr>
          <a:xfrm flipV="1">
            <a:off x="4025391" y="2627301"/>
            <a:ext cx="1822241" cy="1767122"/>
          </a:xfrm>
          <a:prstGeom prst="line">
            <a:avLst/>
          </a:prstGeom>
          <a:ln w="57150">
            <a:solidFill>
              <a:srgbClr val="0058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F3B1B722-2670-4E04-B197-A8C283DBB41F}"/>
              </a:ext>
            </a:extLst>
          </p:cNvPr>
          <p:cNvCxnSpPr>
            <a:cxnSpLocks/>
          </p:cNvCxnSpPr>
          <p:nvPr/>
        </p:nvCxnSpPr>
        <p:spPr>
          <a:xfrm>
            <a:off x="2113941" y="4394422"/>
            <a:ext cx="1505952" cy="1499842"/>
          </a:xfrm>
          <a:prstGeom prst="line">
            <a:avLst/>
          </a:prstGeom>
          <a:ln w="57150">
            <a:solidFill>
              <a:srgbClr val="0058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2B09A05F-104A-4CC7-BCED-11D55EC2F085}"/>
              </a:ext>
            </a:extLst>
          </p:cNvPr>
          <p:cNvCxnSpPr>
            <a:cxnSpLocks/>
          </p:cNvCxnSpPr>
          <p:nvPr/>
        </p:nvCxnSpPr>
        <p:spPr>
          <a:xfrm flipV="1">
            <a:off x="7837923" y="2646804"/>
            <a:ext cx="1777132" cy="1712112"/>
          </a:xfrm>
          <a:prstGeom prst="line">
            <a:avLst/>
          </a:prstGeom>
          <a:ln w="57150">
            <a:solidFill>
              <a:srgbClr val="0058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3DAEE4B-C0EB-4C8F-96C6-CE7CC5CF0462}"/>
              </a:ext>
            </a:extLst>
          </p:cNvPr>
          <p:cNvSpPr/>
          <p:nvPr/>
        </p:nvSpPr>
        <p:spPr>
          <a:xfrm>
            <a:off x="5276781" y="2047811"/>
            <a:ext cx="1739655" cy="569964"/>
          </a:xfrm>
          <a:prstGeom prst="rect">
            <a:avLst/>
          </a:prstGeom>
          <a:noFill/>
          <a:ln w="28575">
            <a:solidFill>
              <a:srgbClr val="0058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>
                <a:solidFill>
                  <a:schemeClr val="tx1"/>
                </a:solidFill>
              </a:rPr>
              <a:t>조기진단체계 부재</a:t>
            </a:r>
            <a:endParaRPr lang="en-US" altLang="ko-KR" sz="1300" b="1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C94297C-BE3E-4F6D-A855-17098B8DFE71}"/>
              </a:ext>
            </a:extLst>
          </p:cNvPr>
          <p:cNvSpPr/>
          <p:nvPr/>
        </p:nvSpPr>
        <p:spPr>
          <a:xfrm>
            <a:off x="9068675" y="2049602"/>
            <a:ext cx="2123768" cy="569964"/>
          </a:xfrm>
          <a:prstGeom prst="rect">
            <a:avLst/>
          </a:prstGeom>
          <a:noFill/>
          <a:ln w="28575">
            <a:solidFill>
              <a:srgbClr val="0058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>
                <a:solidFill>
                  <a:schemeClr val="tx1"/>
                </a:solidFill>
              </a:rPr>
              <a:t>지역별 의료서비스 불균형</a:t>
            </a:r>
            <a:endParaRPr lang="en-US" altLang="ko-KR" sz="1300" b="1">
              <a:solidFill>
                <a:schemeClr val="tx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20ED984-5677-4CDE-9962-853A654D1F42}"/>
              </a:ext>
            </a:extLst>
          </p:cNvPr>
          <p:cNvSpPr/>
          <p:nvPr/>
        </p:nvSpPr>
        <p:spPr>
          <a:xfrm>
            <a:off x="2727494" y="5894264"/>
            <a:ext cx="1750797" cy="569964"/>
          </a:xfrm>
          <a:prstGeom prst="rect">
            <a:avLst/>
          </a:prstGeom>
          <a:noFill/>
          <a:ln w="28575">
            <a:solidFill>
              <a:srgbClr val="0058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>
                <a:solidFill>
                  <a:schemeClr val="tx1"/>
                </a:solidFill>
              </a:rPr>
              <a:t>의료비용 부담증가</a:t>
            </a:r>
            <a:endParaRPr lang="en-US" altLang="ko-KR" sz="1300" b="1">
              <a:solidFill>
                <a:schemeClr val="tx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DDAF845-B20B-4B4B-855F-809ACAF8EE06}"/>
              </a:ext>
            </a:extLst>
          </p:cNvPr>
          <p:cNvSpPr/>
          <p:nvPr/>
        </p:nvSpPr>
        <p:spPr>
          <a:xfrm>
            <a:off x="7173223" y="5903296"/>
            <a:ext cx="1787341" cy="569964"/>
          </a:xfrm>
          <a:prstGeom prst="rect">
            <a:avLst/>
          </a:prstGeom>
          <a:noFill/>
          <a:ln w="28575">
            <a:solidFill>
              <a:srgbClr val="0058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>
                <a:solidFill>
                  <a:schemeClr val="tx1"/>
                </a:solidFill>
              </a:rPr>
              <a:t>진단 가이드라인 부재</a:t>
            </a:r>
            <a:endParaRPr lang="en-US" altLang="ko-KR" sz="1300" b="1">
              <a:solidFill>
                <a:schemeClr val="tx1"/>
              </a:solidFill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1254D153-97AA-41E7-8BF1-C59DFF38270D}"/>
              </a:ext>
            </a:extLst>
          </p:cNvPr>
          <p:cNvCxnSpPr>
            <a:cxnSpLocks/>
          </p:cNvCxnSpPr>
          <p:nvPr/>
        </p:nvCxnSpPr>
        <p:spPr>
          <a:xfrm>
            <a:off x="6550596" y="4385534"/>
            <a:ext cx="1516298" cy="1516298"/>
          </a:xfrm>
          <a:prstGeom prst="line">
            <a:avLst/>
          </a:prstGeom>
          <a:ln w="57150">
            <a:solidFill>
              <a:srgbClr val="0058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D441C48-6185-48C6-B833-92B12BB4EA92}"/>
              </a:ext>
            </a:extLst>
          </p:cNvPr>
          <p:cNvSpPr/>
          <p:nvPr/>
        </p:nvSpPr>
        <p:spPr>
          <a:xfrm>
            <a:off x="9900146" y="4026533"/>
            <a:ext cx="2144438" cy="683815"/>
          </a:xfrm>
          <a:prstGeom prst="rect">
            <a:avLst/>
          </a:prstGeom>
          <a:noFill/>
          <a:ln w="28575">
            <a:solidFill>
              <a:srgbClr val="0058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>
                <a:solidFill>
                  <a:schemeClr val="tx1"/>
                </a:solidFill>
              </a:rPr>
              <a:t>급속한 고령화와</a:t>
            </a:r>
            <a:endParaRPr lang="en-US" altLang="ko-KR" sz="1300" b="1">
              <a:solidFill>
                <a:schemeClr val="tx1"/>
              </a:solidFill>
            </a:endParaRPr>
          </a:p>
          <a:p>
            <a:pPr algn="ctr"/>
            <a:r>
              <a:rPr lang="ko-KR" altLang="en-US" sz="1300" b="1">
                <a:solidFill>
                  <a:schemeClr val="tx1"/>
                </a:solidFill>
              </a:rPr>
              <a:t>만성질환 환자 증가</a:t>
            </a:r>
            <a:endParaRPr lang="en-US" altLang="ko-KR" sz="1300" b="1">
              <a:solidFill>
                <a:schemeClr val="tx1"/>
              </a:solidFill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CFB1AB9-9E50-40A7-90C9-045B18D6BFB7}"/>
              </a:ext>
            </a:extLst>
          </p:cNvPr>
          <p:cNvCxnSpPr/>
          <p:nvPr/>
        </p:nvCxnSpPr>
        <p:spPr>
          <a:xfrm flipH="1">
            <a:off x="1823375" y="4667710"/>
            <a:ext cx="560439" cy="560439"/>
          </a:xfrm>
          <a:prstGeom prst="line">
            <a:avLst/>
          </a:prstGeom>
          <a:ln w="19050">
            <a:solidFill>
              <a:srgbClr val="0058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90679924-B0AA-4019-B32F-8EC8C93FA259}"/>
              </a:ext>
            </a:extLst>
          </p:cNvPr>
          <p:cNvCxnSpPr>
            <a:cxnSpLocks/>
          </p:cNvCxnSpPr>
          <p:nvPr/>
        </p:nvCxnSpPr>
        <p:spPr>
          <a:xfrm flipH="1">
            <a:off x="3182229" y="5019763"/>
            <a:ext cx="448190" cy="440769"/>
          </a:xfrm>
          <a:prstGeom prst="line">
            <a:avLst/>
          </a:prstGeom>
          <a:ln w="19050">
            <a:solidFill>
              <a:srgbClr val="0058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26348C6E-A88E-4B57-B4CC-3364BDC7797F}"/>
              </a:ext>
            </a:extLst>
          </p:cNvPr>
          <p:cNvCxnSpPr>
            <a:cxnSpLocks/>
          </p:cNvCxnSpPr>
          <p:nvPr/>
        </p:nvCxnSpPr>
        <p:spPr>
          <a:xfrm flipH="1">
            <a:off x="6598927" y="4784366"/>
            <a:ext cx="367543" cy="368434"/>
          </a:xfrm>
          <a:prstGeom prst="line">
            <a:avLst/>
          </a:prstGeom>
          <a:ln w="19050">
            <a:solidFill>
              <a:srgbClr val="0058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72258655-6B0B-4105-B2BA-0B4CF12A12B2}"/>
              </a:ext>
            </a:extLst>
          </p:cNvPr>
          <p:cNvCxnSpPr/>
          <p:nvPr/>
        </p:nvCxnSpPr>
        <p:spPr>
          <a:xfrm flipH="1" flipV="1">
            <a:off x="4478291" y="2963157"/>
            <a:ext cx="490767" cy="490767"/>
          </a:xfrm>
          <a:prstGeom prst="line">
            <a:avLst/>
          </a:prstGeom>
          <a:ln w="19050">
            <a:solidFill>
              <a:srgbClr val="0058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5BC760D9-2D1B-4F7D-BC19-3B35DC4A5CC6}"/>
              </a:ext>
            </a:extLst>
          </p:cNvPr>
          <p:cNvCxnSpPr/>
          <p:nvPr/>
        </p:nvCxnSpPr>
        <p:spPr>
          <a:xfrm flipH="1" flipV="1">
            <a:off x="5558362" y="2866936"/>
            <a:ext cx="490767" cy="490767"/>
          </a:xfrm>
          <a:prstGeom prst="line">
            <a:avLst/>
          </a:prstGeom>
          <a:ln w="19050">
            <a:solidFill>
              <a:srgbClr val="0058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F62572AE-79E0-4053-BB01-305D25C539C9}"/>
              </a:ext>
            </a:extLst>
          </p:cNvPr>
          <p:cNvCxnSpPr/>
          <p:nvPr/>
        </p:nvCxnSpPr>
        <p:spPr>
          <a:xfrm flipH="1" flipV="1">
            <a:off x="8469797" y="2860232"/>
            <a:ext cx="490767" cy="490767"/>
          </a:xfrm>
          <a:prstGeom prst="line">
            <a:avLst/>
          </a:prstGeom>
          <a:ln w="19050">
            <a:solidFill>
              <a:srgbClr val="0058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F4CE1244-5807-4A01-B7B9-865E0B216A9E}"/>
              </a:ext>
            </a:extLst>
          </p:cNvPr>
          <p:cNvCxnSpPr/>
          <p:nvPr/>
        </p:nvCxnSpPr>
        <p:spPr>
          <a:xfrm flipH="1" flipV="1">
            <a:off x="9369671" y="2847278"/>
            <a:ext cx="490767" cy="490767"/>
          </a:xfrm>
          <a:prstGeom prst="line">
            <a:avLst/>
          </a:prstGeom>
          <a:ln w="19050">
            <a:solidFill>
              <a:srgbClr val="0058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FB81125-0916-43C6-99FD-DE0F42F63F6E}"/>
              </a:ext>
            </a:extLst>
          </p:cNvPr>
          <p:cNvSpPr/>
          <p:nvPr/>
        </p:nvSpPr>
        <p:spPr>
          <a:xfrm>
            <a:off x="916265" y="5152800"/>
            <a:ext cx="1516299" cy="437013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>
                <a:solidFill>
                  <a:schemeClr val="tx1"/>
                </a:solidFill>
              </a:rPr>
              <a:t>정부지원 부족</a:t>
            </a:r>
            <a:endParaRPr lang="en-US" altLang="ko-KR" sz="1300" b="1">
              <a:solidFill>
                <a:schemeClr val="tx1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B054F0C5-4E97-43DF-A49B-E285D9CA7CA8}"/>
              </a:ext>
            </a:extLst>
          </p:cNvPr>
          <p:cNvSpPr/>
          <p:nvPr/>
        </p:nvSpPr>
        <p:spPr>
          <a:xfrm>
            <a:off x="3008250" y="4558292"/>
            <a:ext cx="1516299" cy="437013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>
                <a:solidFill>
                  <a:schemeClr val="tx1"/>
                </a:solidFill>
              </a:rPr>
              <a:t>미흡한 노후 </a:t>
            </a:r>
            <a:endParaRPr lang="en-US" altLang="ko-KR" sz="1300" b="1">
              <a:solidFill>
                <a:schemeClr val="tx1"/>
              </a:solidFill>
            </a:endParaRPr>
          </a:p>
          <a:p>
            <a:pPr algn="ctr"/>
            <a:r>
              <a:rPr lang="ko-KR" altLang="en-US" sz="1300" b="1">
                <a:solidFill>
                  <a:schemeClr val="tx1"/>
                </a:solidFill>
              </a:rPr>
              <a:t>소득보장 정책</a:t>
            </a:r>
            <a:endParaRPr lang="en-US" altLang="ko-KR" sz="1300" b="1">
              <a:solidFill>
                <a:schemeClr val="tx1"/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D58A5C7-734B-4BCB-85E1-F92B7817F961}"/>
              </a:ext>
            </a:extLst>
          </p:cNvPr>
          <p:cNvSpPr/>
          <p:nvPr/>
        </p:nvSpPr>
        <p:spPr>
          <a:xfrm>
            <a:off x="5692198" y="5225427"/>
            <a:ext cx="1516299" cy="437013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>
                <a:solidFill>
                  <a:schemeClr val="tx1"/>
                </a:solidFill>
              </a:rPr>
              <a:t>의료기관 간 </a:t>
            </a:r>
            <a:endParaRPr lang="en-US" altLang="ko-KR" sz="1300" b="1">
              <a:solidFill>
                <a:schemeClr val="tx1"/>
              </a:solidFill>
            </a:endParaRPr>
          </a:p>
          <a:p>
            <a:pPr algn="ctr"/>
            <a:r>
              <a:rPr lang="ko-KR" altLang="en-US" sz="1300" b="1">
                <a:solidFill>
                  <a:schemeClr val="tx1"/>
                </a:solidFill>
              </a:rPr>
              <a:t>데이터 공유 부족</a:t>
            </a:r>
            <a:endParaRPr lang="en-US" altLang="ko-KR" sz="1300" b="1">
              <a:solidFill>
                <a:schemeClr val="tx1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0EBF2954-68BA-4B76-A06A-CF3515305B6B}"/>
              </a:ext>
            </a:extLst>
          </p:cNvPr>
          <p:cNvSpPr/>
          <p:nvPr/>
        </p:nvSpPr>
        <p:spPr>
          <a:xfrm>
            <a:off x="3720141" y="2610691"/>
            <a:ext cx="1516299" cy="437013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>
                <a:solidFill>
                  <a:schemeClr val="tx1"/>
                </a:solidFill>
              </a:rPr>
              <a:t>플랫폼 부재</a:t>
            </a:r>
            <a:endParaRPr lang="en-US" altLang="ko-KR" sz="1300" b="1">
              <a:solidFill>
                <a:schemeClr val="tx1"/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EA23BB70-E43B-4688-A1FF-63B351D963EB}"/>
              </a:ext>
            </a:extLst>
          </p:cNvPr>
          <p:cNvSpPr/>
          <p:nvPr/>
        </p:nvSpPr>
        <p:spPr>
          <a:xfrm>
            <a:off x="5337850" y="3342119"/>
            <a:ext cx="1516299" cy="437013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>
                <a:solidFill>
                  <a:schemeClr val="tx1"/>
                </a:solidFill>
              </a:rPr>
              <a:t>통합 데이터 </a:t>
            </a:r>
            <a:endParaRPr lang="en-US" altLang="ko-KR" sz="1300" b="1">
              <a:solidFill>
                <a:schemeClr val="tx1"/>
              </a:solidFill>
            </a:endParaRPr>
          </a:p>
          <a:p>
            <a:pPr algn="ctr"/>
            <a:r>
              <a:rPr lang="ko-KR" altLang="en-US" sz="1300" b="1">
                <a:solidFill>
                  <a:schemeClr val="tx1"/>
                </a:solidFill>
              </a:rPr>
              <a:t>시스템 부재</a:t>
            </a:r>
            <a:endParaRPr lang="en-US" altLang="ko-KR" sz="1300" b="1">
              <a:solidFill>
                <a:schemeClr val="tx1"/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658B3DE-0485-42AA-90CC-D7C49FB261DD}"/>
              </a:ext>
            </a:extLst>
          </p:cNvPr>
          <p:cNvSpPr/>
          <p:nvPr/>
        </p:nvSpPr>
        <p:spPr>
          <a:xfrm>
            <a:off x="7616376" y="2481969"/>
            <a:ext cx="1516299" cy="437013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>
                <a:solidFill>
                  <a:schemeClr val="tx1"/>
                </a:solidFill>
              </a:rPr>
              <a:t>지방 인력 부족</a:t>
            </a:r>
            <a:endParaRPr lang="en-US" altLang="ko-KR" sz="1300" b="1">
              <a:solidFill>
                <a:schemeClr val="tx1"/>
              </a:solidFill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D65D4C9-7C29-429D-AD51-19CE1E0DC9AB}"/>
              </a:ext>
            </a:extLst>
          </p:cNvPr>
          <p:cNvSpPr/>
          <p:nvPr/>
        </p:nvSpPr>
        <p:spPr>
          <a:xfrm>
            <a:off x="9235965" y="3342213"/>
            <a:ext cx="1516299" cy="437013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>
                <a:solidFill>
                  <a:schemeClr val="tx1"/>
                </a:solidFill>
              </a:rPr>
              <a:t>지방 의료시설 </a:t>
            </a:r>
            <a:endParaRPr lang="en-US" altLang="ko-KR" sz="1300" b="1">
              <a:solidFill>
                <a:schemeClr val="tx1"/>
              </a:solidFill>
            </a:endParaRPr>
          </a:p>
          <a:p>
            <a:pPr algn="ctr"/>
            <a:r>
              <a:rPr lang="ko-KR" altLang="en-US" sz="1300" b="1">
                <a:solidFill>
                  <a:schemeClr val="tx1"/>
                </a:solidFill>
              </a:rPr>
              <a:t>부족</a:t>
            </a:r>
            <a:endParaRPr lang="en-US" altLang="ko-KR" sz="1300" b="1">
              <a:solidFill>
                <a:schemeClr val="tx1"/>
              </a:solidFill>
            </a:endParaRPr>
          </a:p>
        </p:txBody>
      </p:sp>
      <p:graphicFrame>
        <p:nvGraphicFramePr>
          <p:cNvPr id="38" name="표 37">
            <a:extLst>
              <a:ext uri="{FF2B5EF4-FFF2-40B4-BE49-F238E27FC236}">
                <a16:creationId xmlns:a16="http://schemas.microsoft.com/office/drawing/2014/main" id="{500D369A-55F4-43C5-BC14-8EBAB704F6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4524340"/>
              </p:ext>
            </p:extLst>
          </p:nvPr>
        </p:nvGraphicFramePr>
        <p:xfrm>
          <a:off x="346537" y="1275071"/>
          <a:ext cx="3560446" cy="14312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5642">
                  <a:extLst>
                    <a:ext uri="{9D8B030D-6E8A-4147-A177-3AD203B41FA5}">
                      <a16:colId xmlns:a16="http://schemas.microsoft.com/office/drawing/2014/main" val="2715761141"/>
                    </a:ext>
                  </a:extLst>
                </a:gridCol>
                <a:gridCol w="783311">
                  <a:extLst>
                    <a:ext uri="{9D8B030D-6E8A-4147-A177-3AD203B41FA5}">
                      <a16:colId xmlns:a16="http://schemas.microsoft.com/office/drawing/2014/main" val="1656096510"/>
                    </a:ext>
                  </a:extLst>
                </a:gridCol>
                <a:gridCol w="781493">
                  <a:extLst>
                    <a:ext uri="{9D8B030D-6E8A-4147-A177-3AD203B41FA5}">
                      <a16:colId xmlns:a16="http://schemas.microsoft.com/office/drawing/2014/main" val="2576305705"/>
                    </a:ext>
                  </a:extLst>
                </a:gridCol>
              </a:tblGrid>
              <a:tr h="2385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성과지표</a:t>
                      </a:r>
                    </a:p>
                  </a:txBody>
                  <a:tcPr marL="55672" marR="55672" marT="27836" marB="278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88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현재수준</a:t>
                      </a:r>
                    </a:p>
                  </a:txBody>
                  <a:tcPr marL="55672" marR="55672" marT="27836" marB="278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88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최종 목표</a:t>
                      </a:r>
                    </a:p>
                  </a:txBody>
                  <a:tcPr marL="55672" marR="55672" marT="27836" marB="278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88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7327431"/>
                  </a:ext>
                </a:extLst>
              </a:tr>
              <a:tr h="23854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1"/>
                        <a:t>1. </a:t>
                      </a:r>
                      <a:r>
                        <a:rPr lang="ko-KR" altLang="en-US" sz="900" b="1"/>
                        <a:t>디바이스 연동 플랫폼 구축</a:t>
                      </a:r>
                    </a:p>
                  </a:txBody>
                  <a:tcPr marL="55672" marR="55672" marT="27836" marB="278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/>
                        <a:t>-</a:t>
                      </a:r>
                      <a:endParaRPr lang="ko-KR" altLang="en-US" sz="900" b="1"/>
                    </a:p>
                  </a:txBody>
                  <a:tcPr marL="55672" marR="55672" marT="27836" marB="278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/>
                        <a:t>구축</a:t>
                      </a:r>
                    </a:p>
                  </a:txBody>
                  <a:tcPr marL="55672" marR="55672" marT="27836" marB="278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4220341"/>
                  </a:ext>
                </a:extLst>
              </a:tr>
              <a:tr h="23854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1"/>
                        <a:t>2. </a:t>
                      </a:r>
                      <a:r>
                        <a:rPr lang="ko-KR" altLang="en-US" sz="900" b="1"/>
                        <a:t>서비스 지속 참여율</a:t>
                      </a:r>
                    </a:p>
                  </a:txBody>
                  <a:tcPr marL="55672" marR="55672" marT="27836" marB="278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/>
                        <a:t>-</a:t>
                      </a:r>
                      <a:endParaRPr lang="ko-KR" altLang="en-US" sz="900" b="1"/>
                    </a:p>
                  </a:txBody>
                  <a:tcPr marL="55672" marR="55672" marT="27836" marB="278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/>
                        <a:t>75%</a:t>
                      </a:r>
                      <a:endParaRPr lang="ko-KR" altLang="en-US" sz="900" b="1"/>
                    </a:p>
                  </a:txBody>
                  <a:tcPr marL="55672" marR="55672" marT="27836" marB="278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7085096"/>
                  </a:ext>
                </a:extLst>
              </a:tr>
              <a:tr h="23854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1"/>
                        <a:t>3. </a:t>
                      </a:r>
                      <a:r>
                        <a:rPr lang="ko-KR" altLang="en-US" sz="900" b="1"/>
                        <a:t>건강행태 </a:t>
                      </a:r>
                      <a:r>
                        <a:rPr lang="en-US" altLang="ko-KR" sz="900" b="1"/>
                        <a:t>1</a:t>
                      </a:r>
                      <a:r>
                        <a:rPr lang="ko-KR" altLang="en-US" sz="900" b="1"/>
                        <a:t>개 이상 개선율</a:t>
                      </a:r>
                    </a:p>
                  </a:txBody>
                  <a:tcPr marL="55672" marR="55672" marT="27836" marB="278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/>
                        <a:t>-</a:t>
                      </a:r>
                      <a:endParaRPr lang="ko-KR" altLang="en-US" sz="900" b="1"/>
                    </a:p>
                  </a:txBody>
                  <a:tcPr marL="55672" marR="55672" marT="27836" marB="278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/>
                        <a:t>50%</a:t>
                      </a:r>
                      <a:endParaRPr lang="ko-KR" altLang="en-US" sz="900" b="1"/>
                    </a:p>
                  </a:txBody>
                  <a:tcPr marL="55672" marR="55672" marT="27836" marB="278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3131160"/>
                  </a:ext>
                </a:extLst>
              </a:tr>
              <a:tr h="23854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1"/>
                        <a:t>4. </a:t>
                      </a:r>
                      <a:r>
                        <a:rPr lang="ko-KR" altLang="en-US" sz="900" b="1"/>
                        <a:t>건강위험요인 </a:t>
                      </a:r>
                      <a:r>
                        <a:rPr lang="en-US" altLang="ko-KR" sz="900" b="1"/>
                        <a:t>1</a:t>
                      </a:r>
                      <a:r>
                        <a:rPr lang="ko-KR" altLang="en-US" sz="900" b="1"/>
                        <a:t>개 이상 감소율</a:t>
                      </a:r>
                    </a:p>
                  </a:txBody>
                  <a:tcPr marL="55672" marR="55672" marT="27836" marB="278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/>
                        <a:t>-</a:t>
                      </a:r>
                      <a:endParaRPr lang="ko-KR" altLang="en-US" sz="900" b="1"/>
                    </a:p>
                  </a:txBody>
                  <a:tcPr marL="55672" marR="55672" marT="27836" marB="278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/>
                        <a:t>50%</a:t>
                      </a:r>
                      <a:endParaRPr lang="ko-KR" altLang="en-US" sz="900" b="1"/>
                    </a:p>
                  </a:txBody>
                  <a:tcPr marL="55672" marR="55672" marT="27836" marB="278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800699"/>
                  </a:ext>
                </a:extLst>
              </a:tr>
              <a:tr h="23854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1"/>
                        <a:t>5. </a:t>
                      </a:r>
                      <a:r>
                        <a:rPr lang="ko-KR" altLang="en-US" sz="900" b="1"/>
                        <a:t>서비스 만족도</a:t>
                      </a:r>
                    </a:p>
                  </a:txBody>
                  <a:tcPr marL="55672" marR="55672" marT="27836" marB="278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/>
                        <a:t>-</a:t>
                      </a:r>
                      <a:endParaRPr lang="ko-KR" altLang="en-US" sz="900" b="1"/>
                    </a:p>
                  </a:txBody>
                  <a:tcPr marL="55672" marR="55672" marT="27836" marB="278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/>
                        <a:t>80</a:t>
                      </a:r>
                      <a:r>
                        <a:rPr lang="ko-KR" altLang="en-US" sz="900" b="1"/>
                        <a:t>점</a:t>
                      </a:r>
                    </a:p>
                  </a:txBody>
                  <a:tcPr marL="55672" marR="55672" marT="27836" marB="278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0415200"/>
                  </a:ext>
                </a:extLst>
              </a:tr>
            </a:tbl>
          </a:graphicData>
        </a:graphic>
      </p:graphicFrame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39D79C0A-E1D2-4592-9A0C-420D1A960328}"/>
              </a:ext>
            </a:extLst>
          </p:cNvPr>
          <p:cNvCxnSpPr/>
          <p:nvPr/>
        </p:nvCxnSpPr>
        <p:spPr>
          <a:xfrm flipH="1" flipV="1">
            <a:off x="3840566" y="3605276"/>
            <a:ext cx="490767" cy="490767"/>
          </a:xfrm>
          <a:prstGeom prst="line">
            <a:avLst/>
          </a:prstGeom>
          <a:ln w="19050">
            <a:solidFill>
              <a:srgbClr val="0058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DBE1E1DA-7ED8-4EBA-9349-B2E757DDF2CF}"/>
              </a:ext>
            </a:extLst>
          </p:cNvPr>
          <p:cNvSpPr/>
          <p:nvPr/>
        </p:nvSpPr>
        <p:spPr>
          <a:xfrm>
            <a:off x="3004794" y="3204183"/>
            <a:ext cx="1651832" cy="437013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>
                <a:solidFill>
                  <a:schemeClr val="tx1"/>
                </a:solidFill>
              </a:rPr>
              <a:t>기업 투자 미흡</a:t>
            </a:r>
            <a:endParaRPr lang="en-US" altLang="ko-KR" sz="1300" b="1">
              <a:solidFill>
                <a:schemeClr val="tx1"/>
              </a:solidFill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890428D2-7C2D-41DF-A1AA-D55C2E688D71}"/>
              </a:ext>
            </a:extLst>
          </p:cNvPr>
          <p:cNvCxnSpPr/>
          <p:nvPr/>
        </p:nvCxnSpPr>
        <p:spPr>
          <a:xfrm flipH="1" flipV="1">
            <a:off x="7726216" y="3489886"/>
            <a:ext cx="490767" cy="490767"/>
          </a:xfrm>
          <a:prstGeom prst="line">
            <a:avLst/>
          </a:prstGeom>
          <a:ln w="19050">
            <a:solidFill>
              <a:srgbClr val="0058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0FA5B7B1-5570-4366-81F3-5C31D37D8AC2}"/>
              </a:ext>
            </a:extLst>
          </p:cNvPr>
          <p:cNvSpPr/>
          <p:nvPr/>
        </p:nvSpPr>
        <p:spPr>
          <a:xfrm>
            <a:off x="6915867" y="3100425"/>
            <a:ext cx="1516299" cy="437013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>
                <a:solidFill>
                  <a:schemeClr val="tx1"/>
                </a:solidFill>
              </a:rPr>
              <a:t>수도권 인구밀집</a:t>
            </a:r>
            <a:endParaRPr lang="en-US" altLang="ko-KR" sz="1300" b="1">
              <a:solidFill>
                <a:schemeClr val="tx1"/>
              </a:solidFill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86678EC6-5D20-4411-8CC2-CF146615C94F}"/>
              </a:ext>
            </a:extLst>
          </p:cNvPr>
          <p:cNvCxnSpPr>
            <a:cxnSpLocks/>
          </p:cNvCxnSpPr>
          <p:nvPr/>
        </p:nvCxnSpPr>
        <p:spPr>
          <a:xfrm flipH="1">
            <a:off x="7651020" y="5061949"/>
            <a:ext cx="405248" cy="406231"/>
          </a:xfrm>
          <a:prstGeom prst="line">
            <a:avLst/>
          </a:prstGeom>
          <a:ln w="19050">
            <a:solidFill>
              <a:srgbClr val="0058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0DD24590-6F1F-4339-848C-C06FAD0E5C60}"/>
              </a:ext>
            </a:extLst>
          </p:cNvPr>
          <p:cNvSpPr/>
          <p:nvPr/>
        </p:nvSpPr>
        <p:spPr>
          <a:xfrm>
            <a:off x="7253745" y="4644368"/>
            <a:ext cx="1689291" cy="437013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>
                <a:solidFill>
                  <a:schemeClr val="tx1"/>
                </a:solidFill>
              </a:rPr>
              <a:t>전문가 간 의견차이</a:t>
            </a:r>
            <a:endParaRPr lang="en-US" altLang="ko-KR" sz="1300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59595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925165"/>
            <a:ext cx="12192000" cy="9525"/>
          </a:xfrm>
          <a:prstGeom prst="line">
            <a:avLst/>
          </a:prstGeom>
          <a:ln w="57150">
            <a:solidFill>
              <a:srgbClr val="0058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74163" y="183658"/>
            <a:ext cx="8922328" cy="7415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5500" b="1" dirty="0">
                <a:solidFill>
                  <a:schemeClr val="tx1"/>
                </a:solidFill>
                <a:latin typeface="Futura Std Book" panose="020B0802020204020204" pitchFamily="34" charset="0"/>
              </a:rPr>
              <a:t>05</a:t>
            </a:r>
            <a:r>
              <a:rPr lang="en-US" altLang="ko-KR" sz="4667" b="1" dirty="0">
                <a:solidFill>
                  <a:schemeClr val="tx1"/>
                </a:solidFill>
                <a:latin typeface="Futura Std Book" panose="020B0802020204020204" pitchFamily="34" charset="0"/>
              </a:rPr>
              <a:t> </a:t>
            </a:r>
            <a:r>
              <a:rPr lang="ko-KR" altLang="en-US" sz="3500" b="1" dirty="0">
                <a:solidFill>
                  <a:schemeClr val="tx1"/>
                </a:solidFill>
                <a:latin typeface="Futura Std Book" panose="020B0802020204020204" pitchFamily="34" charset="0"/>
              </a:rPr>
              <a:t>잠재원인 우선순위</a:t>
            </a:r>
            <a:r>
              <a:rPr lang="en-US" altLang="ko-KR" sz="3500" b="1" dirty="0">
                <a:solidFill>
                  <a:schemeClr val="tx1"/>
                </a:solidFill>
                <a:latin typeface="Futura Std Book" panose="020B0802020204020204" pitchFamily="34" charset="0"/>
              </a:rPr>
              <a:t> </a:t>
            </a:r>
            <a:r>
              <a:rPr lang="ko-KR" altLang="en-US" sz="3500" b="1" dirty="0">
                <a:solidFill>
                  <a:schemeClr val="tx1"/>
                </a:solidFill>
                <a:latin typeface="Futura Std Book" panose="020B0802020204020204" pitchFamily="34" charset="0"/>
              </a:rPr>
              <a:t> </a:t>
            </a:r>
          </a:p>
        </p:txBody>
      </p: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023CB67A-A3C1-44A4-87CF-76C6183885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9634193"/>
              </p:ext>
            </p:extLst>
          </p:nvPr>
        </p:nvGraphicFramePr>
        <p:xfrm>
          <a:off x="1041031" y="1676197"/>
          <a:ext cx="10116496" cy="44833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25296">
                  <a:extLst>
                    <a:ext uri="{9D8B030D-6E8A-4147-A177-3AD203B41FA5}">
                      <a16:colId xmlns:a16="http://schemas.microsoft.com/office/drawing/2014/main" val="2715761141"/>
                    </a:ext>
                  </a:extLst>
                </a:gridCol>
                <a:gridCol w="1422400">
                  <a:extLst>
                    <a:ext uri="{9D8B030D-6E8A-4147-A177-3AD203B41FA5}">
                      <a16:colId xmlns:a16="http://schemas.microsoft.com/office/drawing/2014/main" val="805242912"/>
                    </a:ext>
                  </a:extLst>
                </a:gridCol>
                <a:gridCol w="1477818">
                  <a:extLst>
                    <a:ext uri="{9D8B030D-6E8A-4147-A177-3AD203B41FA5}">
                      <a16:colId xmlns:a16="http://schemas.microsoft.com/office/drawing/2014/main" val="3958692867"/>
                    </a:ext>
                  </a:extLst>
                </a:gridCol>
                <a:gridCol w="1440873">
                  <a:extLst>
                    <a:ext uri="{9D8B030D-6E8A-4147-A177-3AD203B41FA5}">
                      <a16:colId xmlns:a16="http://schemas.microsoft.com/office/drawing/2014/main" val="3637379092"/>
                    </a:ext>
                  </a:extLst>
                </a:gridCol>
                <a:gridCol w="1450109">
                  <a:extLst>
                    <a:ext uri="{9D8B030D-6E8A-4147-A177-3AD203B41FA5}">
                      <a16:colId xmlns:a16="http://schemas.microsoft.com/office/drawing/2014/main" val="780437571"/>
                    </a:ext>
                  </a:extLst>
                </a:gridCol>
              </a:tblGrid>
              <a:tr h="3318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잠재원인</a:t>
                      </a:r>
                    </a:p>
                  </a:txBody>
                  <a:tcPr marL="78775" marR="78775" marT="39387" marB="393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88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중요도</a:t>
                      </a:r>
                    </a:p>
                  </a:txBody>
                  <a:tcPr marL="78775" marR="78775" marT="39387" marB="393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88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분석가능성</a:t>
                      </a:r>
                    </a:p>
                  </a:txBody>
                  <a:tcPr marL="78775" marR="78775" marT="39387" marB="393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88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합계</a:t>
                      </a:r>
                    </a:p>
                  </a:txBody>
                  <a:tcPr marL="78775" marR="78775" marT="39387" marB="393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88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선정</a:t>
                      </a:r>
                    </a:p>
                  </a:txBody>
                  <a:tcPr marL="78775" marR="78775" marT="39387" marB="393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88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7327431"/>
                  </a:ext>
                </a:extLst>
              </a:tr>
              <a:tr h="3318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조기진단체계 부재</a:t>
                      </a:r>
                    </a:p>
                  </a:txBody>
                  <a:tcPr marL="78775" marR="78775" marT="39387" marB="393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3</a:t>
                      </a:r>
                      <a:endParaRPr lang="ko-KR" altLang="en-US" sz="1300" dirty="0"/>
                    </a:p>
                  </a:txBody>
                  <a:tcPr marL="78775" marR="78775" marT="39387" marB="393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3</a:t>
                      </a:r>
                      <a:endParaRPr lang="ko-KR" altLang="en-US" sz="1300" dirty="0"/>
                    </a:p>
                  </a:txBody>
                  <a:tcPr marL="78775" marR="78775" marT="39387" marB="393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6</a:t>
                      </a:r>
                      <a:endParaRPr lang="ko-KR" altLang="en-US" sz="1300" dirty="0"/>
                    </a:p>
                  </a:txBody>
                  <a:tcPr marL="78775" marR="78775" marT="39387" marB="393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/>
                        <a:t>X</a:t>
                      </a:r>
                      <a:endParaRPr lang="ko-KR" altLang="en-US" sz="1300" dirty="0"/>
                    </a:p>
                  </a:txBody>
                  <a:tcPr marL="78775" marR="78775" marT="39387" marB="393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4220341"/>
                  </a:ext>
                </a:extLst>
              </a:tr>
              <a:tr h="3318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지역별 의료서비스 불균형</a:t>
                      </a:r>
                    </a:p>
                  </a:txBody>
                  <a:tcPr marL="78775" marR="78775" marT="39387" marB="393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9</a:t>
                      </a:r>
                      <a:endParaRPr lang="ko-KR" altLang="en-US" sz="1300" dirty="0"/>
                    </a:p>
                  </a:txBody>
                  <a:tcPr marL="78775" marR="78775" marT="39387" marB="393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3</a:t>
                      </a:r>
                      <a:endParaRPr lang="ko-KR" altLang="en-US" sz="1300" dirty="0"/>
                    </a:p>
                  </a:txBody>
                  <a:tcPr marL="78775" marR="78775" marT="39387" marB="393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12</a:t>
                      </a:r>
                      <a:endParaRPr lang="ko-KR" altLang="en-US" sz="1300" dirty="0"/>
                    </a:p>
                  </a:txBody>
                  <a:tcPr marL="78775" marR="78775" marT="39387" marB="393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/>
                        <a:t>O</a:t>
                      </a:r>
                      <a:endParaRPr lang="ko-KR" altLang="en-US" sz="1300" dirty="0"/>
                    </a:p>
                  </a:txBody>
                  <a:tcPr marL="78775" marR="78775" marT="39387" marB="393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7085096"/>
                  </a:ext>
                </a:extLst>
              </a:tr>
              <a:tr h="3318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진단 가이드라인 부재</a:t>
                      </a:r>
                    </a:p>
                  </a:txBody>
                  <a:tcPr marL="78775" marR="78775" marT="39387" marB="393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3</a:t>
                      </a:r>
                      <a:endParaRPr lang="ko-KR" altLang="en-US" sz="1300" dirty="0"/>
                    </a:p>
                  </a:txBody>
                  <a:tcPr marL="78775" marR="78775" marT="39387" marB="393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1</a:t>
                      </a:r>
                      <a:endParaRPr lang="ko-KR" altLang="en-US" sz="1300" dirty="0"/>
                    </a:p>
                  </a:txBody>
                  <a:tcPr marL="78775" marR="78775" marT="39387" marB="393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4</a:t>
                      </a:r>
                      <a:endParaRPr lang="ko-KR" altLang="en-US" sz="1300" dirty="0"/>
                    </a:p>
                  </a:txBody>
                  <a:tcPr marL="78775" marR="78775" marT="39387" marB="393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/>
                        <a:t>X</a:t>
                      </a:r>
                      <a:endParaRPr lang="ko-KR" altLang="en-US" sz="1300" dirty="0"/>
                    </a:p>
                  </a:txBody>
                  <a:tcPr marL="78775" marR="78775" marT="39387" marB="393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6073496"/>
                  </a:ext>
                </a:extLst>
              </a:tr>
              <a:tr h="3318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의료비용 부담증가</a:t>
                      </a:r>
                    </a:p>
                  </a:txBody>
                  <a:tcPr marL="78775" marR="78775" marT="39387" marB="393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9</a:t>
                      </a:r>
                      <a:endParaRPr lang="ko-KR" altLang="en-US" sz="1300" dirty="0"/>
                    </a:p>
                  </a:txBody>
                  <a:tcPr marL="78775" marR="78775" marT="39387" marB="393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3</a:t>
                      </a:r>
                      <a:endParaRPr lang="ko-KR" altLang="en-US" sz="1300" dirty="0"/>
                    </a:p>
                  </a:txBody>
                  <a:tcPr marL="78775" marR="78775" marT="39387" marB="393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12</a:t>
                      </a:r>
                      <a:endParaRPr lang="ko-KR" altLang="en-US" sz="1300" dirty="0"/>
                    </a:p>
                  </a:txBody>
                  <a:tcPr marL="78775" marR="78775" marT="39387" marB="393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/>
                        <a:t>O</a:t>
                      </a:r>
                      <a:endParaRPr lang="ko-KR" altLang="en-US" sz="1300" dirty="0"/>
                    </a:p>
                  </a:txBody>
                  <a:tcPr marL="78775" marR="78775" marT="39387" marB="393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3131160"/>
                  </a:ext>
                </a:extLst>
              </a:tr>
              <a:tr h="3318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/>
                        <a:t>플랫폼 부재</a:t>
                      </a:r>
                      <a:endParaRPr lang="ko-KR" altLang="en-US" sz="1300" dirty="0"/>
                    </a:p>
                  </a:txBody>
                  <a:tcPr marL="78775" marR="78775" marT="39387" marB="393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3</a:t>
                      </a:r>
                      <a:endParaRPr lang="ko-KR" altLang="en-US" sz="1300" dirty="0"/>
                    </a:p>
                  </a:txBody>
                  <a:tcPr marL="78775" marR="78775" marT="39387" marB="393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1</a:t>
                      </a:r>
                      <a:endParaRPr lang="ko-KR" altLang="en-US" sz="1300" dirty="0"/>
                    </a:p>
                  </a:txBody>
                  <a:tcPr marL="78775" marR="78775" marT="39387" marB="393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4</a:t>
                      </a:r>
                      <a:endParaRPr lang="ko-KR" altLang="en-US" sz="1300" dirty="0"/>
                    </a:p>
                  </a:txBody>
                  <a:tcPr marL="78775" marR="78775" marT="39387" marB="393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/>
                        <a:t>X</a:t>
                      </a:r>
                      <a:endParaRPr lang="ko-KR" altLang="en-US" sz="1300" dirty="0"/>
                    </a:p>
                  </a:txBody>
                  <a:tcPr marL="78775" marR="78775" marT="39387" marB="393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800699"/>
                  </a:ext>
                </a:extLst>
              </a:tr>
              <a:tr h="2713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의료시설 부족</a:t>
                      </a:r>
                    </a:p>
                  </a:txBody>
                  <a:tcPr marL="78775" marR="78775" marT="39387" marB="393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9</a:t>
                      </a:r>
                      <a:endParaRPr lang="ko-KR" altLang="en-US" sz="1300" dirty="0"/>
                    </a:p>
                  </a:txBody>
                  <a:tcPr marL="78775" marR="78775" marT="39387" marB="393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9</a:t>
                      </a:r>
                      <a:endParaRPr lang="ko-KR" altLang="en-US" sz="1300" dirty="0"/>
                    </a:p>
                  </a:txBody>
                  <a:tcPr marL="78775" marR="78775" marT="39387" marB="393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18</a:t>
                      </a:r>
                      <a:endParaRPr lang="ko-KR" altLang="en-US" sz="1300" dirty="0"/>
                    </a:p>
                  </a:txBody>
                  <a:tcPr marL="78775" marR="78775" marT="39387" marB="393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/>
                        <a:t>O</a:t>
                      </a:r>
                      <a:endParaRPr lang="ko-KR" altLang="en-US" sz="1300" dirty="0"/>
                    </a:p>
                  </a:txBody>
                  <a:tcPr marL="78775" marR="78775" marT="39387" marB="393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0415200"/>
                  </a:ext>
                </a:extLst>
              </a:tr>
              <a:tr h="2713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의료기관 인력부족</a:t>
                      </a:r>
                    </a:p>
                  </a:txBody>
                  <a:tcPr marL="78775" marR="78775" marT="39387" marB="393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9</a:t>
                      </a:r>
                      <a:endParaRPr lang="ko-KR" altLang="en-US" sz="1300" dirty="0"/>
                    </a:p>
                  </a:txBody>
                  <a:tcPr marL="78775" marR="78775" marT="39387" marB="393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9</a:t>
                      </a:r>
                      <a:endParaRPr lang="ko-KR" altLang="en-US" sz="1300" dirty="0"/>
                    </a:p>
                  </a:txBody>
                  <a:tcPr marL="78775" marR="78775" marT="39387" marB="393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18</a:t>
                      </a:r>
                      <a:endParaRPr lang="ko-KR" altLang="en-US" sz="1300" dirty="0"/>
                    </a:p>
                  </a:txBody>
                  <a:tcPr marL="78775" marR="78775" marT="39387" marB="393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/>
                        <a:t>O</a:t>
                      </a:r>
                      <a:endParaRPr lang="ko-KR" altLang="en-US" sz="1300" dirty="0"/>
                    </a:p>
                  </a:txBody>
                  <a:tcPr marL="78775" marR="78775" marT="39387" marB="393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0997298"/>
                  </a:ext>
                </a:extLst>
              </a:tr>
              <a:tr h="2713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지방 인력부족</a:t>
                      </a:r>
                    </a:p>
                  </a:txBody>
                  <a:tcPr marL="78775" marR="78775" marT="39387" marB="393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3</a:t>
                      </a:r>
                      <a:endParaRPr lang="ko-KR" altLang="en-US" sz="1300" dirty="0"/>
                    </a:p>
                  </a:txBody>
                  <a:tcPr marL="78775" marR="78775" marT="39387" marB="393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3</a:t>
                      </a:r>
                      <a:endParaRPr lang="ko-KR" altLang="en-US" sz="1300" dirty="0"/>
                    </a:p>
                  </a:txBody>
                  <a:tcPr marL="78775" marR="78775" marT="39387" marB="393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6</a:t>
                      </a:r>
                      <a:endParaRPr lang="ko-KR" altLang="en-US" sz="1300" dirty="0"/>
                    </a:p>
                  </a:txBody>
                  <a:tcPr marL="78775" marR="78775" marT="39387" marB="393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/>
                        <a:t>X</a:t>
                      </a:r>
                      <a:endParaRPr lang="ko-KR" altLang="en-US" sz="1300" dirty="0"/>
                    </a:p>
                  </a:txBody>
                  <a:tcPr marL="78775" marR="78775" marT="39387" marB="393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6714318"/>
                  </a:ext>
                </a:extLst>
              </a:tr>
              <a:tr h="2713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지방 의료시설 부족</a:t>
                      </a:r>
                    </a:p>
                  </a:txBody>
                  <a:tcPr marL="78775" marR="78775" marT="39387" marB="393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9</a:t>
                      </a:r>
                      <a:endParaRPr lang="ko-KR" altLang="en-US" sz="1300" dirty="0"/>
                    </a:p>
                  </a:txBody>
                  <a:tcPr marL="78775" marR="78775" marT="39387" marB="393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3</a:t>
                      </a:r>
                      <a:endParaRPr lang="ko-KR" altLang="en-US" sz="1300" dirty="0"/>
                    </a:p>
                  </a:txBody>
                  <a:tcPr marL="78775" marR="78775" marT="39387" marB="393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12</a:t>
                      </a:r>
                      <a:endParaRPr lang="ko-KR" altLang="en-US" sz="1300" dirty="0"/>
                    </a:p>
                  </a:txBody>
                  <a:tcPr marL="78775" marR="78775" marT="39387" marB="393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/>
                        <a:t>O</a:t>
                      </a:r>
                      <a:endParaRPr lang="ko-KR" altLang="en-US" sz="1300" dirty="0"/>
                    </a:p>
                  </a:txBody>
                  <a:tcPr marL="78775" marR="78775" marT="39387" marB="393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748641"/>
                  </a:ext>
                </a:extLst>
              </a:tr>
              <a:tr h="2713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수도권 인구 밀집</a:t>
                      </a:r>
                    </a:p>
                  </a:txBody>
                  <a:tcPr marL="78775" marR="78775" marT="39387" marB="393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3</a:t>
                      </a:r>
                      <a:endParaRPr lang="ko-KR" altLang="en-US" sz="1300" dirty="0"/>
                    </a:p>
                  </a:txBody>
                  <a:tcPr marL="78775" marR="78775" marT="39387" marB="393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6</a:t>
                      </a:r>
                      <a:endParaRPr lang="ko-KR" altLang="en-US" sz="1300" dirty="0"/>
                    </a:p>
                  </a:txBody>
                  <a:tcPr marL="78775" marR="78775" marT="39387" marB="393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9</a:t>
                      </a:r>
                      <a:endParaRPr lang="ko-KR" altLang="en-US" sz="1300" dirty="0"/>
                    </a:p>
                  </a:txBody>
                  <a:tcPr marL="78775" marR="78775" marT="39387" marB="393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/>
                        <a:t>X</a:t>
                      </a:r>
                      <a:endParaRPr lang="ko-KR" altLang="en-US" sz="1300" dirty="0"/>
                    </a:p>
                  </a:txBody>
                  <a:tcPr marL="78775" marR="78775" marT="39387" marB="393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8683282"/>
                  </a:ext>
                </a:extLst>
              </a:tr>
              <a:tr h="2713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의료기관 간 데이터 공유 부족</a:t>
                      </a:r>
                    </a:p>
                  </a:txBody>
                  <a:tcPr marL="78775" marR="78775" marT="39387" marB="393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1</a:t>
                      </a:r>
                      <a:endParaRPr lang="ko-KR" altLang="en-US" sz="1300" dirty="0"/>
                    </a:p>
                  </a:txBody>
                  <a:tcPr marL="78775" marR="78775" marT="39387" marB="393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1</a:t>
                      </a:r>
                      <a:endParaRPr lang="ko-KR" altLang="en-US" sz="1300" dirty="0"/>
                    </a:p>
                  </a:txBody>
                  <a:tcPr marL="78775" marR="78775" marT="39387" marB="393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2</a:t>
                      </a:r>
                      <a:endParaRPr lang="ko-KR" altLang="en-US" sz="1300" dirty="0"/>
                    </a:p>
                  </a:txBody>
                  <a:tcPr marL="78775" marR="78775" marT="39387" marB="393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/>
                        <a:t>X</a:t>
                      </a:r>
                      <a:endParaRPr lang="ko-KR" altLang="en-US" sz="1300" dirty="0"/>
                    </a:p>
                  </a:txBody>
                  <a:tcPr marL="78775" marR="78775" marT="39387" marB="393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437423"/>
                  </a:ext>
                </a:extLst>
              </a:tr>
              <a:tr h="2713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전문의 간 의견차이</a:t>
                      </a:r>
                    </a:p>
                  </a:txBody>
                  <a:tcPr marL="78775" marR="78775" marT="39387" marB="393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1</a:t>
                      </a:r>
                      <a:endParaRPr lang="ko-KR" altLang="en-US" sz="1300" dirty="0"/>
                    </a:p>
                  </a:txBody>
                  <a:tcPr marL="78775" marR="78775" marT="39387" marB="393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1</a:t>
                      </a:r>
                      <a:endParaRPr lang="ko-KR" altLang="en-US" sz="1300" dirty="0"/>
                    </a:p>
                  </a:txBody>
                  <a:tcPr marL="78775" marR="78775" marT="39387" marB="393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2</a:t>
                      </a:r>
                      <a:endParaRPr lang="ko-KR" altLang="en-US" sz="1300" dirty="0"/>
                    </a:p>
                  </a:txBody>
                  <a:tcPr marL="78775" marR="78775" marT="39387" marB="393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/>
                        <a:t>X</a:t>
                      </a:r>
                      <a:endParaRPr lang="ko-KR" altLang="en-US" sz="1300" dirty="0"/>
                    </a:p>
                  </a:txBody>
                  <a:tcPr marL="78775" marR="78775" marT="39387" marB="393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7257076"/>
                  </a:ext>
                </a:extLst>
              </a:tr>
              <a:tr h="2713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정부지원 부족</a:t>
                      </a:r>
                    </a:p>
                  </a:txBody>
                  <a:tcPr marL="78775" marR="78775" marT="39387" marB="393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3</a:t>
                      </a:r>
                      <a:endParaRPr lang="ko-KR" altLang="en-US" sz="1300" dirty="0"/>
                    </a:p>
                  </a:txBody>
                  <a:tcPr marL="78775" marR="78775" marT="39387" marB="393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9</a:t>
                      </a:r>
                      <a:endParaRPr lang="ko-KR" altLang="en-US" sz="1300" dirty="0"/>
                    </a:p>
                  </a:txBody>
                  <a:tcPr marL="78775" marR="78775" marT="39387" marB="393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/>
                        <a:t>9</a:t>
                      </a:r>
                      <a:endParaRPr lang="ko-KR" altLang="en-US" sz="1300" dirty="0"/>
                    </a:p>
                  </a:txBody>
                  <a:tcPr marL="78775" marR="78775" marT="39387" marB="393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/>
                        <a:t>X</a:t>
                      </a:r>
                      <a:endParaRPr lang="ko-KR" altLang="en-US" sz="1300" dirty="0"/>
                    </a:p>
                  </a:txBody>
                  <a:tcPr marL="78775" marR="78775" marT="39387" marB="393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9478680"/>
                  </a:ext>
                </a:extLst>
              </a:tr>
              <a:tr h="2713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노인 일자리 부족</a:t>
                      </a:r>
                    </a:p>
                  </a:txBody>
                  <a:tcPr marL="78775" marR="78775" marT="39387" marB="393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3</a:t>
                      </a:r>
                      <a:endParaRPr lang="ko-KR" altLang="en-US" sz="1300" dirty="0"/>
                    </a:p>
                  </a:txBody>
                  <a:tcPr marL="78775" marR="78775" marT="39387" marB="393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9</a:t>
                      </a:r>
                      <a:endParaRPr lang="ko-KR" altLang="en-US" sz="1300" dirty="0"/>
                    </a:p>
                  </a:txBody>
                  <a:tcPr marL="78775" marR="78775" marT="39387" marB="393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12</a:t>
                      </a:r>
                      <a:endParaRPr lang="ko-KR" altLang="en-US" sz="1300" dirty="0"/>
                    </a:p>
                  </a:txBody>
                  <a:tcPr marL="78775" marR="78775" marT="39387" marB="393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/>
                        <a:t>O</a:t>
                      </a:r>
                      <a:endParaRPr lang="ko-KR" altLang="en-US" sz="1300" dirty="0"/>
                    </a:p>
                  </a:txBody>
                  <a:tcPr marL="78775" marR="78775" marT="39387" marB="393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35039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086922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1432</TotalTime>
  <Words>827</Words>
  <Application>Microsoft Office PowerPoint</Application>
  <PresentationFormat>와이드스크린</PresentationFormat>
  <Paragraphs>363</Paragraphs>
  <Slides>13</Slides>
  <Notes>11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8" baseType="lpstr">
      <vt:lpstr>Futura Std Book</vt:lpstr>
      <vt:lpstr>맑은 고딕</vt:lpstr>
      <vt:lpstr>Arial</vt:lpstr>
      <vt:lpstr>Cambria Math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에녹 김</dc:creator>
  <cp:lastModifiedBy>전 지윤</cp:lastModifiedBy>
  <cp:revision>147</cp:revision>
  <dcterms:created xsi:type="dcterms:W3CDTF">2019-05-03T11:51:46Z</dcterms:created>
  <dcterms:modified xsi:type="dcterms:W3CDTF">2019-05-15T07:39:35Z</dcterms:modified>
</cp:coreProperties>
</file>